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0"/>
  </p:notesMasterIdLst>
  <p:sldIdLst>
    <p:sldId id="313"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Lst>
  <p:sldSz cx="18288000" cy="10287000"/>
  <p:notesSz cx="6858000" cy="9144000"/>
  <p:embeddedFontLst>
    <p:embeddedFont>
      <p:font typeface="Aileron Bold" panose="020B0604020202020204" charset="0"/>
      <p:regular r:id="rId61"/>
    </p:embeddedFont>
    <p:embeddedFont>
      <p:font typeface="Canva Sans Bold" panose="020B0604020202020204" charset="0"/>
      <p:regular r:id="rId62"/>
    </p:embeddedFont>
    <p:embeddedFont>
      <p:font typeface="Garet" panose="020B0604020202020204" charset="0"/>
      <p:regular r:id="rId63"/>
    </p:embeddedFont>
    <p:embeddedFont>
      <p:font typeface="Garet Bold" panose="020B0604020202020204" charset="0"/>
      <p:regular r:id="rId64"/>
    </p:embeddedFont>
    <p:embeddedFont>
      <p:font typeface="Gotham Bold" panose="020B0604020202020204" charset="0"/>
      <p:regular r:id="rId65"/>
    </p:embeddedFont>
    <p:embeddedFont>
      <p:font typeface="Inter Bold" panose="020B0604020202020204" charset="0"/>
      <p:regular r:id="rId66"/>
    </p:embeddedFont>
    <p:embeddedFont>
      <p:font typeface="League Spartan" panose="020B0604020202020204" charset="0"/>
      <p:regular r:id="rId67"/>
    </p:embeddedFont>
    <p:embeddedFont>
      <p:font typeface="Montserrat" panose="00000500000000000000" pitchFamily="2" charset="0"/>
      <p:regular r:id="rId68"/>
    </p:embeddedFont>
    <p:embeddedFont>
      <p:font typeface="Montserrat Bold" panose="00000800000000000000" charset="0"/>
      <p:regular r:id="rId69"/>
    </p:embeddedFont>
    <p:embeddedFont>
      <p:font typeface="Montserrat Ultra-Bold" panose="020B0604020202020204" charset="0"/>
      <p:regular r:id="rId70"/>
    </p:embeddedFont>
    <p:embeddedFont>
      <p:font typeface="Poppins" panose="00000500000000000000" pitchFamily="2" charset="0"/>
      <p:regular r:id="rId71"/>
    </p:embeddedFont>
    <p:embeddedFont>
      <p:font typeface="Poppins Bold" panose="00000800000000000000" charset="0"/>
      <p:regular r:id="rId72"/>
    </p:embeddedFont>
    <p:embeddedFont>
      <p:font typeface="Red Hat Display" panose="020B0604020202020204" charset="0"/>
      <p:regular r:id="rId73"/>
    </p:embeddedFont>
    <p:embeddedFont>
      <p:font typeface="Red Hat Display Bold" panose="020B0604020202020204" charset="0"/>
      <p:regular r:id="rId7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4" d="100"/>
          <a:sy n="44" d="100"/>
        </p:scale>
        <p:origin x="660"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74" Type="http://schemas.openxmlformats.org/officeDocument/2006/relationships/font" Target="fonts/font14.fntdata"/><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29.10.2025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‹N°›</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 Ils peuvent mener à des conséquences graves dans la vie réelle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=&gt;Vérifions combien de commentaires possèdent plusieurs étiquettes (tags)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Ce graphique illustre la distribution du nombre de tags de toxicité par commentaire.</a:t>
            </a:r>
          </a:p>
          <a:p>
            <a:endParaRPr lang="en-US"/>
          </a:p>
          <a:p>
            <a:r>
              <a:rPr lang="en-US"/>
              <a:t>On observe une courbe extrêmement décroissante qui part de plus de 140 000 commentaires avec zéro tag toxique, pour tomber à environ 6 000 commentaires avec un seul tag, puis autour de 4 000 avec deux tags.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Majorité de contenu civilisé </a:t>
            </a:r>
          </a:p>
          <a:p>
            <a:endParaRPr lang="en-US"/>
          </a:p>
          <a:p>
            <a:r>
              <a:rPr lang="en-US"/>
              <a:t>2- Toxicité généralement simple </a:t>
            </a:r>
          </a:p>
          <a:p>
            <a:endParaRPr lang="en-US"/>
          </a:p>
          <a:p>
            <a:r>
              <a:rPr lang="en-US"/>
              <a:t>3- Extrême toxicité marginale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Regardons maintenant à quelle fréquence les étiquettes apparaissent ensemble. Un bon indicateur pour cela serait une matrice de corrélation.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 graphique ci-dessus indique un schéma de co-occurrence, mais la fonction corr par défaut de Pandas, qui utilise la corrélation de Pearson, n’est pas adaptée ici, car les variables impliquées sont catégorielles (binaires).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Pour identifier un schéma entre deux variables catégorielles, on peut utiliser d’autres outils comme :</a:t>
            </a:r>
          </a:p>
          <a:p>
            <a:r>
              <a:rPr lang="en-US"/>
              <a:t>Matrice de confusion / Crosstab : permet de compter la fréquence des combinaisons de catégories.</a:t>
            </a:r>
          </a:p>
          <a:p>
            <a:r>
              <a:rPr lang="en-US"/>
              <a:t>Statistique de Cramer V :</a:t>
            </a:r>
          </a:p>
          <a:p>
            <a:r>
              <a:rPr lang="en-US"/>
              <a:t>C’est une extension du test du chi carré,</a:t>
            </a:r>
          </a:p>
          <a:p>
            <a:r>
              <a:rPr lang="en-US"/>
              <a:t>Elle mesure non seulement l’existence d’une association entre deux variables, mais aussi l’intensité / la force de cette association.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 tableau ci-dessus représente la matrice de contingence (  matrice de confusion) des commentaires toxiques par rapport aux autres classes.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Majorité de contenu civilisé </a:t>
            </a:r>
          </a:p>
          <a:p>
            <a:endParaRPr lang="en-US"/>
          </a:p>
          <a:p>
            <a:r>
              <a:rPr lang="en-US"/>
              <a:t>2- Toxicité généralement simple </a:t>
            </a:r>
          </a:p>
          <a:p>
            <a:endParaRPr lang="en-US"/>
          </a:p>
          <a:p>
            <a:r>
              <a:rPr lang="en-US"/>
              <a:t>3- Extrême toxicité marginale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"144,277 commentaires sont NON-toxiques et NON-severe_toxic"</a:t>
            </a:r>
          </a:p>
          <a:p>
            <a:endParaRPr lang="en-US"/>
          </a:p>
          <a:p>
            <a:r>
              <a:rPr lang="en-US"/>
              <a:t>"13,699 commentaires sont TOXIQUES mais PAS severe_toxic"</a:t>
            </a:r>
          </a:p>
          <a:p>
            <a:endParaRPr lang="en-US"/>
          </a:p>
          <a:p>
            <a:r>
              <a:rPr lang="en-US"/>
              <a:t>"1,595 commentaires sont TOXIQUES ET severe_toxic"</a:t>
            </a:r>
          </a:p>
          <a:p>
            <a:endParaRPr lang="en-US"/>
          </a:p>
          <a:p>
            <a:r>
              <a:rPr lang="en-US"/>
              <a:t>"0 commentaire est severe_toxic sans être toxic"</a:t>
            </a:r>
          </a:p>
          <a:p>
            <a:endParaRPr lang="en-US"/>
          </a:p>
          <a:p>
            <a:endParaRPr lang="en-US"/>
          </a:p>
          <a:p>
            <a:r>
              <a:rPr lang="en-US"/>
              <a:t>Tous les commentaires sévèrement toxiques sont également toxiques.</a:t>
            </a:r>
          </a:p>
          <a:p>
            <a:r>
              <a:rPr lang="en-US"/>
              <a:t>Tous les commentaires non toxiques ne sont jamais sévèrement toxiques.</a:t>
            </a:r>
          </a:p>
          <a:p>
            <a:r>
              <a:rPr lang="en-US"/>
              <a:t>Parmi les commentaires toxiques, seulement une minorité est sévèrement toxique (1  595 sur 15 294).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association modérée entre toxic et severe_toxic (0,31 ).</a:t>
            </a:r>
          </a:p>
          <a:p>
            <a:endParaRPr lang="en-US"/>
          </a:p>
          <a:p>
            <a:r>
              <a:rPr lang="en-US"/>
              <a:t>2- Cela confirme que severe_toxic est un sous-ensemble de toxic</a:t>
            </a:r>
          </a:p>
          <a:p>
            <a:endParaRPr lang="en-US"/>
          </a:p>
          <a:p>
            <a:r>
              <a:rPr lang="en-US"/>
              <a:t>3- mais que la majorité des commentaires toxiques ne sont pas sévèrement toxiques.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*Les plateformes sociales sont inondées de millions de messages par minute</a:t>
            </a:r>
          </a:p>
          <a:p>
            <a:endParaRPr lang="en-US"/>
          </a:p>
          <a:p>
            <a:r>
              <a:rPr lang="en-US"/>
              <a:t>*Le tri manuel est impossible</a:t>
            </a:r>
          </a:p>
          <a:p>
            <a:r>
              <a:rPr lang="en-US"/>
              <a:t>*Les algorithmes naïfs ne capturent pas l’ironie, les menaces implicites ni la haine déguisée</a:t>
            </a:r>
          </a:p>
          <a:p>
            <a:r>
              <a:rPr lang="en-US"/>
              <a:t>*Impact direct sur la santé mentale, la sécurité et la cohésion sociale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Après l'analyse exploratoire du dataset, la deuxième étape essentielle est celle du Feature Engineering, c’est-à-dire la manière dont on transforme le texte brut en informations exploitables par un modèle.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a:p>
          <a:p>
            <a:r>
              <a:rPr lang="en-US"/>
              <a:t>Dans notre cas, nous avons considéré trois types de features :</a:t>
            </a:r>
          </a:p>
          <a:p>
            <a:r>
              <a:rPr lang="en-US"/>
              <a:t>des features indirectes, des features leaky, et enfin des features directes.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Commencons par Features Indirectes : Ces features ne portent pas sur le sens des mots, mais sur des propriétés statistiques du texte :</a:t>
            </a:r>
          </a:p>
          <a:p>
            <a:endParaRPr lang="en-US"/>
          </a:p>
          <a:p>
            <a:r>
              <a:rPr lang="en-US"/>
              <a:t>longueur du phrases, nombre de mots, nombre de mots uniques,nombre de   caractères,nombre de lettres en majuscule, signes de ponctuation, stop-words, avgerage longur des mots.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 diagramme en violon est une alternative au diagramme en boîte traditionnel. Les marques à l’intérieur indiquent les percentiles, tandis que la largeur du « violon » montre le volume de commentaires à ce niveau/cas.</a:t>
            </a:r>
          </a:p>
          <a:p>
            <a:endParaRPr lang="en-US"/>
          </a:p>
          <a:p>
            <a:r>
              <a:rPr lang="en-US"/>
              <a:t>Les phrases longues ou contenant plus de mots ne semblent pas être un indicateur significatif de toxicité.</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Passons à l’étape suivante. Plutôt que de se limiter à compter les mots ou les phrases, on va s’intéresser au taux de mots uniques — c’est bien plus éclairant, car il montre la variété du vocabulaire utilisé.</a:t>
            </a:r>
          </a:p>
          <a:p>
            <a:endParaRPr lang="en-US"/>
          </a:p>
          <a:p>
            <a:r>
              <a:rPr lang="en-US"/>
              <a:t>Ce graphique est un split violin chart, une variante du diagramme en violon traditionnel.</a:t>
            </a:r>
          </a:p>
          <a:p>
            <a:r>
              <a:rPr lang="en-US"/>
              <a:t>Il divise le violon au centre selon une variable catégorielle.</a:t>
            </a:r>
          </a:p>
          <a:p>
            <a:r>
              <a:rPr lang="en-US"/>
              <a:t>Ici, il sépare les commentaires toxiques (bleu, False) des commentaires propres (orange).</a:t>
            </a:r>
          </a:p>
          <a:p>
            <a:r>
              <a:rPr lang="en-US"/>
              <a:t>Pour les commentaires toxiques, la partie bleue montre un renflement autour de 0 à 10 %, ce qui signifie que beaucoup de ces commentaires contiennent peu de mots uniques et donc peu de variété lexicale.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 conclusion, concernant les features indirectes :</a:t>
            </a:r>
          </a:p>
          <a:p>
            <a:endParaRPr lang="en-US"/>
          </a:p>
          <a:p>
            <a:r>
              <a:rPr lang="en-US"/>
              <a:t>•	Les commentaires toxiques sont généralement courts et répétitifs.</a:t>
            </a:r>
          </a:p>
          <a:p>
            <a:r>
              <a:rPr lang="en-US"/>
              <a:t>•	Les commentaires non toxiques montrent un vocabulaire plus varié.</a:t>
            </a:r>
          </a:p>
          <a:p>
            <a:endParaRPr lang="en-US"/>
          </a:p>
          <a:p>
            <a:r>
              <a:rPr lang="en-US"/>
              <a:t>==&gt;Cela confirme que la faible diversité lexicale est un meilleur indicateur de toxicité que la simple longueur du texte.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Ensuite, nous avons identifié des leaky features, </a:t>
            </a:r>
          </a:p>
          <a:p>
            <a:r>
              <a:rPr lang="en-US"/>
              <a:t>c’est-à-dire des caractéristiques qui renseignent sur la toxicité ,</a:t>
            </a:r>
          </a:p>
          <a:p>
            <a:endParaRPr lang="en-US"/>
          </a:p>
          <a:p>
            <a:r>
              <a:rPr lang="en-US"/>
              <a:t>mais qui ne proviennent pas du contenu linguistique.</a:t>
            </a:r>
          </a:p>
          <a:p>
            <a:endParaRPr lang="en-US"/>
          </a:p>
          <a:p>
            <a:r>
              <a:rPr lang="en-US"/>
              <a:t>Par exemple, dans le dataset, certaines lignes contiennent encore des adresses IP ou des identifiants d’utilisateur.</a:t>
            </a:r>
          </a:p>
          <a:p>
            <a:endParaRPr lang="en-US"/>
          </a:p>
          <a:p>
            <a:r>
              <a:rPr lang="en-US"/>
              <a:t>On pourrait donc, en théorie, construire des features comme :</a:t>
            </a:r>
          </a:p>
          <a:p>
            <a:r>
              <a:rPr lang="en-US"/>
              <a:t>•	Score de toxicité par adresse IP</a:t>
            </a:r>
          </a:p>
          <a:p>
            <a:r>
              <a:rPr lang="en-US"/>
              <a:t>•	Score de toxicité par utilisateur récurrent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Mais cela poserait un problème majeur : le modèle apprendrait à prédire la toxicité sur l’identité de l’expéditeur, et non sur le contenu du message lui-même.</a:t>
            </a:r>
          </a:p>
          <a:p>
            <a:endParaRPr lang="en-US"/>
          </a:p>
          <a:p>
            <a:r>
              <a:rPr lang="en-US"/>
              <a:t>Autrement dit, cela conduit à du surapprentissage, et cela biaiserait complètement la généralisation.</a:t>
            </a:r>
          </a:p>
          <a:p>
            <a:r>
              <a:rPr lang="en-US"/>
              <a:t>C’est pourquoi nous n’avons volontairement pas utilisé ces features.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Enfin, les features directes sont celles qui représentent le contenu du texte d’une manière exploitable par les modèles.</a:t>
            </a:r>
          </a:p>
          <a:p>
            <a:r>
              <a:rPr lang="en-US"/>
              <a:t>Elles se divisent en deux grandes approches :</a:t>
            </a:r>
          </a:p>
          <a:p>
            <a:endParaRPr lang="en-US"/>
          </a:p>
          <a:p>
            <a:r>
              <a:rPr lang="en-US"/>
              <a:t>  a) Word Frequency </a:t>
            </a:r>
          </a:p>
          <a:p>
            <a:endParaRPr lang="en-US"/>
          </a:p>
          <a:p>
            <a:r>
              <a:rPr lang="en-US"/>
              <a:t>  b)Vector Distance Mapping Représentation sémantique des mots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Pour la première méthode, Word Frequency,:</a:t>
            </a:r>
          </a:p>
          <a:p>
            <a:endParaRPr lang="en-US"/>
          </a:p>
          <a:p>
            <a:r>
              <a:rPr lang="en-US"/>
              <a:t>les textes sont représentés comme des vecteurs numériques basés sur la fréquence des mots.</a:t>
            </a:r>
          </a:p>
          <a:p>
            <a:endParaRPr lang="en-US"/>
          </a:p>
          <a:p>
            <a:r>
              <a:rPr lang="en-US"/>
              <a:t>Ici, pour Word Frequency, nous avons choisi d’utiliser TF-IDF, qui pondère chaque mot selon sa fréquence dans le document (TF) </a:t>
            </a:r>
          </a:p>
          <a:p>
            <a:r>
              <a:rPr lang="en-US"/>
              <a:t>et sa rareté dans le corpus (IDF).</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a:p>
          <a:p>
            <a:endParaRPr/>
          </a:p>
          <a:p>
            <a:r>
              <a:rPr lang="en-US"/>
              <a:t>On peut appliquer TF-IDF sur </a:t>
            </a:r>
          </a:p>
          <a:p>
            <a:r>
              <a:rPr lang="en-US"/>
              <a:t>➡️ des unigrams pour représenter les mots individuellement, </a:t>
            </a:r>
          </a:p>
          <a:p>
            <a:r>
              <a:rPr lang="en-US"/>
              <a:t>➡️ ou sur des bigrams pour prendre en compte les combinaisons de deux mots.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Majorité de contenu civilisé </a:t>
            </a:r>
          </a:p>
          <a:p>
            <a:endParaRPr lang="en-US"/>
          </a:p>
          <a:p>
            <a:r>
              <a:rPr lang="en-US"/>
              <a:t>2- Toxicité généralement simple </a:t>
            </a:r>
          </a:p>
          <a:p>
            <a:endParaRPr lang="en-US"/>
          </a:p>
          <a:p>
            <a:r>
              <a:rPr lang="en-US"/>
              <a:t>3- Extrême toxicité marginale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Voici d’abord le diagramme des unigrams, montrant la fréquence TF-IDF des mots pour chaque classe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Pour la deuxième approche, Vector Distance, les mots sont représentés par des vecteurs qui capturent leur sens sémantique.</a:t>
            </a:r>
          </a:p>
          <a:p>
            <a:r>
              <a:rPr lang="en-US"/>
              <a:t>Le principe est que les mots similaires auront des vecteurs proches, ce qui se traduit par des distances plus petites entre eux.</a:t>
            </a:r>
          </a:p>
          <a:p>
            <a:endParaRPr lang="en-US"/>
          </a:p>
          <a:p>
            <a:endParaRPr lang="en-US"/>
          </a:p>
          <a:p>
            <a:r>
              <a:rPr lang="en-US"/>
              <a:t>➡️ Exemples de techniques :</a:t>
            </a:r>
          </a:p>
          <a:p>
            <a:endParaRPr lang="en-US"/>
          </a:p>
          <a:p>
            <a:endParaRPr lang="en-US"/>
          </a:p>
          <a:p>
            <a:r>
              <a:rPr lang="en-US"/>
              <a:t>➡️ Word2Vec est un modèle qui apprend à prédire le contexte des mots.</a:t>
            </a:r>
          </a:p>
          <a:p>
            <a:r>
              <a:rPr lang="en-US"/>
              <a:t>Son but principal est de capturer la similarité sémantique entre les mots. »</a:t>
            </a:r>
          </a:p>
          <a:p>
            <a:endParaRPr lang="en-US"/>
          </a:p>
          <a:p>
            <a:r>
              <a:rPr lang="en-US"/>
              <a:t>➡️ GloVe, lui, repose sur les co-occurrences globales des mots dans tout le corpus.</a:t>
            </a:r>
          </a:p>
          <a:p>
            <a:r>
              <a:rPr lang="en-US"/>
              <a:t>Il exploite les statistiques du corpus et permet de mieux capturer des relations linéaires entre mots. »</a:t>
            </a:r>
          </a:p>
          <a:p>
            <a:endParaRPr lang="en-US"/>
          </a:p>
          <a:p>
            <a:r>
              <a:rPr lang="en-US"/>
              <a:t>➡️ FastText étend Word2Vec en décomposant les mots en n-grammes de caractères.</a:t>
            </a:r>
          </a:p>
          <a:p>
            <a:r>
              <a:rPr lang="en-US"/>
              <a:t>Cela lui permet de gérer les mots rares ou inconnus et de mieux comprendre la morphologie des langues.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Tout d’abord, les données entrent dans le système via la phase de Data Ingestion (représentée par une base de données). Ensuite, elles passent par la étape de Text Preprocessing, où le texte est nettoyé et préparé selon des paramètres réglés.</a:t>
            </a:r>
          </a:p>
          <a:p>
            <a:endParaRPr lang="en-US"/>
          </a:p>
          <a:p>
            <a:r>
              <a:rPr lang="en-US"/>
              <a:t>Une fois le texte prêt, il est transformé par le Embedding System en vecteurs numériques à l’aide de FastText Vectors, permettant au modèle de comprendre le contenu. Ces vecteurs alimentent la CNN Model Architecture, qui est conçue pour extraire des caractéristiques pertinentes du texte.</a:t>
            </a:r>
          </a:p>
          <a:p>
            <a:endParaRPr lang="en-US"/>
          </a:p>
          <a:p>
            <a:r>
              <a:rPr lang="en-US"/>
              <a:t>Dans la CNN Architecture, l’entrée est constituée d’un Embedding 300D. Ensuite, la phase d’Feature Extraction utilise des couches convolutionnelles (Conv1D) et de pooling pour détecter les motifs clés dans le texte. La couche de GlobalMaxPooling résume ces caractéristiques en une représentation compacte.</a:t>
            </a:r>
          </a:p>
          <a:p>
            <a:endParaRPr lang="en-US"/>
          </a:p>
          <a:p>
            <a:r>
              <a:rPr lang="en-US"/>
              <a:t>Après l’extraction de caractéristiques, la Classification Head entre en jeu : une couche de Dropout pour éviter le surapprentissage, suivie d’une couche dense avec activation ReLU pour la classification, et enfin une couche de sortie avec activation Sigmoid, qui prédit différents types de toxicité (toxique, sévère, obscène, menace, insultes, haine).</a:t>
            </a:r>
          </a:p>
          <a:p>
            <a:endParaRPr lang="en-US"/>
          </a:p>
          <a:p>
            <a:r>
              <a:rPr lang="en-US"/>
              <a:t>Le modèle est entraîné dans une Training Infrastructure (symbolisée par une fusée), où il utilise des ressources pour l’entraînement et la validation, en surveillant des métriques comme la perte et la précision via un Validation Monitoring.</a:t>
            </a:r>
          </a:p>
          <a:p>
            <a:endParaRPr lang="en-US"/>
          </a:p>
          <a:p>
            <a:r>
              <a:rPr lang="en-US"/>
              <a:t>Les performances du modèle sont analysées avec des outils de Performance Analytics : courbes ROC, scores d’AUC, et courbes de perte, pour évaluer son efficacité.</a:t>
            </a:r>
          </a:p>
          <a:p>
            <a:endParaRPr lang="en-US"/>
          </a:p>
          <a:p>
            <a:r>
              <a:rPr lang="en-US"/>
              <a:t>Enfin, le système produit une Toxicity Output (téléchargement possible) qui indique si le contenu est toxique, sévèrement toxique, obscène, une menace, une insulte ou une haine identitaire, avec des icônes pour visualiser rapidement chaque catégorie.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 analysant cette courbe de perte, on observe que notre modèle CNN démontre un apprentissage très efficace pour la détection des commentaires toxiques. Dès la première époque, on constate une chute rapide de l'erreur, passant de 0.09 à environ 0.06, ce qui indique que le modèle assimile rapidement les motifs de toxicité. Le fait que les courbes d'entraînement et de validation descendent parallèlement sans divergence notable est particulièrement encourageant - cela signifie que notre modèle ne se contente pas de mémoriser les exemples d'apprentissage, mais développe une véritable capacité de généralisation.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Cette courbe de précision montre que ce modèle CNN atteint ces performances avec une précision culminant à 98%. La progression régulière et parallèle des courbes d'entraînement et de validation confirme l'absence de sur-apprentissage. Le modèle démontre ainsi sa capacité à généraliser efficacement sur la tâche complexe de classification multi-labels de toxicité.</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Cette courbe présente la performance globale du modèle via la métrique ROC  AUC. L'axe vertical montre le taux de vrais positifs, l'axe horizontal le taux de faux positifs. La courbe bleue représente les performances du modèle sur l'ensemble des classes combinées, avec une surface sous la courbe (AUC) de 0,991. La ligne pointillée diagonale illustre la performance d'un classifieur aléatoire (AUC = 0,5). On observe que la courbe du modèle se maintient constamment au-dessus de la ligne de référence, indiquant une capacité de discrimination supérieure à l'aléatoire.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Tout d’abord, les données entrent dans le système via la phase de Data Ingestion (représentée par une base de données). Ensuite, elles passent par la étape de Text Preprocessing, où le texte est nettoyé et préparé selon des paramètres réglés.</a:t>
            </a:r>
          </a:p>
          <a:p>
            <a:endParaRPr lang="en-US"/>
          </a:p>
          <a:p>
            <a:r>
              <a:rPr lang="en-US"/>
              <a:t>Une fois le texte prêt, il est transformé par le Embedding System en vecteurs numériques à l’aide de FastText Vectors, permettant au modèle de comprendre le contenu. Ces vecteurs alimentent la CNN Model Architecture, qui est conçue pour extraire des caractéristiques pertinentes du texte.</a:t>
            </a:r>
          </a:p>
          <a:p>
            <a:endParaRPr lang="en-US"/>
          </a:p>
          <a:p>
            <a:r>
              <a:rPr lang="en-US"/>
              <a:t>Dans la CNN Architecture, l’entrée est constituée d’un Embedding 300D. Ensuite, la phase d’Feature Extraction utilise des couches convolutionnelles (Conv1D) et de pooling pour détecter les motifs clés dans le texte. La couche de GlobalMaxPooling résume ces caractéristiques en une représentation compacte.</a:t>
            </a:r>
          </a:p>
          <a:p>
            <a:endParaRPr lang="en-US"/>
          </a:p>
          <a:p>
            <a:r>
              <a:rPr lang="en-US"/>
              <a:t>Après l’extraction de caractéristiques, la Classification Head entre en jeu : une couche de Dropout pour éviter le surapprentissage, suivie d’une couche dense avec activation ReLU pour la classification, et enfin une couche de sortie avec activation Sigmoid, qui prédit différents types de toxicité (toxique, sévère, obscène, menace, insultes, haine).</a:t>
            </a:r>
          </a:p>
          <a:p>
            <a:endParaRPr lang="en-US"/>
          </a:p>
          <a:p>
            <a:r>
              <a:rPr lang="en-US"/>
              <a:t>Le modèle est entraîné dans une Training Infrastructure (symbolisée par une fusée), où il utilise des ressources pour l’entraînement et la validation, en surveillant des métriques comme la perte et la précision via un Validation Monitoring.</a:t>
            </a:r>
          </a:p>
          <a:p>
            <a:endParaRPr lang="en-US"/>
          </a:p>
          <a:p>
            <a:r>
              <a:rPr lang="en-US"/>
              <a:t>Les performances du modèle sont analysées avec des outils de Performance Analytics : courbes ROC, scores d’AUC, et courbes de perte, pour évaluer son efficacité.</a:t>
            </a:r>
          </a:p>
          <a:p>
            <a:endParaRPr lang="en-US"/>
          </a:p>
          <a:p>
            <a:r>
              <a:rPr lang="en-US"/>
              <a:t>Enfin, le système produit une Toxicity Output (téléchargement possible) qui indique si le contenu est toxique, sévèrement toxique, obscène, une menace, une insulte ou une haine identitaire, avec des icônes pour visualiser rapidement chaque catégorie.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 présent jeu de données provient d’un corpus issu de Wikipédia, dont les commentaires ont été évalués par des annotateurs humains en termes de toxicité.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Cette courbe de précision montre que ce modèle CNN atteint ces performances avec une précision culminant à 98%. La progression régulière et parallèle des courbes d'entraînement et de validation confirme l'absence de sur-apprentissage. Le modèle démontre ainsi sa capacité à généraliser efficacement sur la tâche complexe de classification multi-labels de toxicité.</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Total comments =  </a:t>
            </a:r>
          </a:p>
          <a:p>
            <a:r>
              <a:rPr lang="en-US"/>
              <a:t>- Train : 159571</a:t>
            </a:r>
          </a:p>
          <a:p>
            <a:r>
              <a:rPr lang="en-US"/>
              <a:t>- Test : 153 164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Les différentes plateformes et sites appliquent des critères variés pour le filtrage du contenu toxique. C’est pourquoi les commentaires ont été classés dans six catégories de toxicité avec des labels binaires.</a:t>
            </a:r>
          </a:p>
          <a:p>
            <a:r>
              <a:rPr lang="en-US"/>
              <a:t>*toxic</a:t>
            </a:r>
          </a:p>
          <a:p>
            <a:r>
              <a:rPr lang="en-US"/>
              <a:t>*severe_toxic</a:t>
            </a:r>
          </a:p>
          <a:p>
            <a:r>
              <a:rPr lang="en-US"/>
              <a:t>*obscene</a:t>
            </a:r>
          </a:p>
          <a:p>
            <a:r>
              <a:rPr lang="en-US"/>
              <a:t>*threat</a:t>
            </a:r>
          </a:p>
          <a:p>
            <a:r>
              <a:rPr lang="en-US"/>
              <a:t>*insult</a:t>
            </a:r>
          </a:p>
          <a:p>
            <a:r>
              <a:rPr lang="en-US"/>
              <a:t>*Identity_hate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Notre analyse de la distribution des classes révèle un déséquilibre significatif dans notre dataset. Comme le montre ce graphique, les commentaires non-toxiques (clean) dominent largement avec environ 140 000 occurrences, tandis que les différentes catégories de toxicité présentent des fréquences très variables.</a:t>
            </a:r>
          </a:p>
          <a:p>
            <a:endParaRPr lang="en-US"/>
          </a:p>
          <a:p>
            <a:endParaRPr lang="en-US"/>
          </a:p>
          <a:p>
            <a:r>
              <a:rPr lang="en-US"/>
              <a:t>=&gt;Réalité des plateformes:</a:t>
            </a:r>
          </a:p>
          <a:p>
            <a:r>
              <a:rPr lang="en-US"/>
              <a:t>La majorité des interactions en ligne sont civilisées, reflétant le comportement utilisateur réel</a:t>
            </a:r>
          </a:p>
          <a:p>
            <a:endParaRPr lang="en-US"/>
          </a:p>
          <a:p>
            <a:endParaRPr lang="en-US"/>
          </a:p>
          <a:p>
            <a:r>
              <a:rPr lang="en-US"/>
              <a:t>=&gt;Nature de la toxicité :</a:t>
            </a:r>
          </a:p>
          <a:p>
            <a:r>
              <a:rPr lang="en-US"/>
              <a:t>Les commentaires extrêmes (menaces, haine identitaire) sont statistiquement rares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Principe=&gt;Méthode d’oversampling pour équilibrer les classes en créant des exemples synthétiques de la classe minoritaire.</a:t>
            </a:r>
          </a:p>
          <a:p>
            <a:endParaRPr lang="en-US"/>
          </a:p>
          <a:p>
            <a:r>
              <a:rPr lang="en-US"/>
              <a:t>=&gt;Idée :</a:t>
            </a:r>
          </a:p>
          <a:p>
            <a:endParaRPr lang="en-US"/>
          </a:p>
          <a:p>
            <a:r>
              <a:rPr lang="en-US"/>
              <a:t>Cherche les k plus proches voisins d’un échantillon minoritaire.</a:t>
            </a:r>
          </a:p>
          <a:p>
            <a:r>
              <a:rPr lang="en-US"/>
              <a:t>Crée un nouvel exemple interpolé entre eux.</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SMOTE reste utile pour des modèles de machine learning plus simples, comme les arbres de décision ou les SVM.</a:t>
            </a:r>
          </a:p>
          <a:p>
            <a:r>
              <a:rPr lang="en-US"/>
              <a:t>Mais dans notre cas, on travaille avec un grand dataset, où même les classes minoritaires contiennent déjà plusieurs milliers d’exemples.</a:t>
            </a:r>
          </a:p>
          <a:p>
            <a:r>
              <a:rPr lang="en-US"/>
              <a:t>Pour aller plus loin, on utilise donc des modèles plus complexes comme les réseaux de neurones et les Transformers.</a:t>
            </a:r>
          </a:p>
          <a:p>
            <a:endParaRPr lang="en-US"/>
          </a:p>
          <a:p>
            <a:r>
              <a:rPr lang="en-US"/>
              <a:t>Cependant, avec les réseaux de neurones, SMOTE peut provoquer du surapprentissage, </a:t>
            </a:r>
          </a:p>
          <a:p>
            <a:r>
              <a:rPr lang="en-US"/>
              <a:t>et avec les Transformers, les nouveaux points générés ne représentent pas vraiment de vrais textes.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2.sv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2.sv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6.sv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s/_rels/slide20.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2.sv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svg"/><Relationship Id="rId12"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sv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32.svg"/></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sv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svg"/></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51.sv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71.svg"/><Relationship Id="rId4" Type="http://schemas.openxmlformats.org/officeDocument/2006/relationships/image" Target="../media/image70.png"/><Relationship Id="rId9" Type="http://schemas.openxmlformats.org/officeDocument/2006/relationships/image" Target="../media/image73.png"/></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71.svg"/><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7.jpe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png"/></Relationships>
</file>

<file path=ppt/slides/_rels/slide4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32.svg"/></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20.jpeg"/></Relationships>
</file>

<file path=ppt/slides/_rels/slide5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3.svg"/><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102.png"/><Relationship Id="rId17" Type="http://schemas.openxmlformats.org/officeDocument/2006/relationships/image" Target="../media/image106.png"/><Relationship Id="rId2" Type="http://schemas.openxmlformats.org/officeDocument/2006/relationships/image" Target="../media/image92.png"/><Relationship Id="rId16" Type="http://schemas.openxmlformats.org/officeDocument/2006/relationships/image" Target="../media/image105.png"/><Relationship Id="rId1" Type="http://schemas.openxmlformats.org/officeDocument/2006/relationships/slideLayout" Target="../slideLayouts/slideLayout7.xml"/><Relationship Id="rId6" Type="http://schemas.openxmlformats.org/officeDocument/2006/relationships/image" Target="../media/image96.svg"/><Relationship Id="rId11" Type="http://schemas.openxmlformats.org/officeDocument/2006/relationships/image" Target="../media/image101.svg"/><Relationship Id="rId5" Type="http://schemas.openxmlformats.org/officeDocument/2006/relationships/image" Target="../media/image95.png"/><Relationship Id="rId15" Type="http://schemas.openxmlformats.org/officeDocument/2006/relationships/image" Target="../media/image104.pn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svg"/><Relationship Id="rId14" Type="http://schemas.openxmlformats.org/officeDocument/2006/relationships/image" Target="../media/image7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08.sv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52F94FC7-05DF-015C-5A46-335E8B7C629D}"/>
              </a:ext>
            </a:extLst>
          </p:cNvPr>
          <p:cNvPicPr>
            <a:picLocks noChangeAspect="1"/>
          </p:cNvPicPr>
          <p:nvPr/>
        </p:nvPicPr>
        <p:blipFill>
          <a:blip r:embed="rId2"/>
          <a:stretch>
            <a:fillRect/>
          </a:stretch>
        </p:blipFill>
        <p:spPr>
          <a:xfrm>
            <a:off x="3487" y="4045"/>
            <a:ext cx="18281026" cy="10278909"/>
          </a:xfrm>
          <a:prstGeom prst="rect">
            <a:avLst/>
          </a:prstGeom>
        </p:spPr>
      </p:pic>
    </p:spTree>
    <p:extLst>
      <p:ext uri="{BB962C8B-B14F-4D97-AF65-F5344CB8AC3E}">
        <p14:creationId xmlns:p14="http://schemas.microsoft.com/office/powerpoint/2010/main" val="22919477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3591964" y="4398907"/>
          <a:ext cx="11104072" cy="4423411"/>
        </p:xfrm>
        <a:graphic>
          <a:graphicData uri="http://schemas.openxmlformats.org/drawingml/2006/table">
            <a:tbl>
              <a:tblPr/>
              <a:tblGrid>
                <a:gridCol w="4915617">
                  <a:extLst>
                    <a:ext uri="{9D8B030D-6E8A-4147-A177-3AD203B41FA5}">
                      <a16:colId xmlns:a16="http://schemas.microsoft.com/office/drawing/2014/main" val="20000"/>
                    </a:ext>
                  </a:extLst>
                </a:gridCol>
                <a:gridCol w="6188454">
                  <a:extLst>
                    <a:ext uri="{9D8B030D-6E8A-4147-A177-3AD203B41FA5}">
                      <a16:colId xmlns:a16="http://schemas.microsoft.com/office/drawing/2014/main" val="20001"/>
                    </a:ext>
                  </a:extLst>
                </a:gridCol>
              </a:tblGrid>
              <a:tr h="1474470">
                <a:tc>
                  <a:txBody>
                    <a:bodyPr/>
                    <a:lstStyle/>
                    <a:p>
                      <a:pPr algn="ctr">
                        <a:lnSpc>
                          <a:spcPts val="4339"/>
                        </a:lnSpc>
                        <a:defRPr/>
                      </a:pPr>
                      <a:r>
                        <a:rPr lang="en-US" sz="3099" b="1">
                          <a:solidFill>
                            <a:srgbClr val="FFFFFF"/>
                          </a:solidFill>
                          <a:latin typeface="Garet Bold"/>
                          <a:ea typeface="Garet Bold"/>
                          <a:cs typeface="Garet Bold"/>
                          <a:sym typeface="Garet Bold"/>
                        </a:rPr>
                        <a:t>Dataset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gradFill rotWithShape="1">
                      <a:gsLst>
                        <a:gs pos="0">
                          <a:srgbClr val="1119C2">
                            <a:alpha val="100000"/>
                          </a:srgbClr>
                        </a:gs>
                        <a:gs pos="100000">
                          <a:srgbClr val="2932FF">
                            <a:alpha val="100000"/>
                          </a:srgbClr>
                        </a:gs>
                      </a:gsLst>
                      <a:lin ang="0"/>
                    </a:gradFill>
                  </a:tcPr>
                </a:tc>
                <a:tc>
                  <a:txBody>
                    <a:bodyPr/>
                    <a:lstStyle/>
                    <a:p>
                      <a:pPr algn="ctr">
                        <a:lnSpc>
                          <a:spcPts val="4339"/>
                        </a:lnSpc>
                        <a:defRPr/>
                      </a:pPr>
                      <a:r>
                        <a:rPr lang="en-US" sz="3099" b="1">
                          <a:solidFill>
                            <a:srgbClr val="FFFFFF"/>
                          </a:solidFill>
                          <a:latin typeface="Garet Bold"/>
                          <a:ea typeface="Garet Bold"/>
                          <a:cs typeface="Garet Bold"/>
                          <a:sym typeface="Garet Bold"/>
                        </a:rPr>
                        <a:t>Nb d'échantillons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99A5FF"/>
                    </a:solidFill>
                  </a:tcPr>
                </a:tc>
                <a:extLst>
                  <a:ext uri="{0D108BD9-81ED-4DB2-BD59-A6C34878D82A}">
                    <a16:rowId xmlns:a16="http://schemas.microsoft.com/office/drawing/2014/main" val="10000"/>
                  </a:ext>
                </a:extLst>
              </a:tr>
              <a:tr h="1474470">
                <a:tc>
                  <a:txBody>
                    <a:bodyPr/>
                    <a:lstStyle/>
                    <a:p>
                      <a:pPr algn="ctr">
                        <a:lnSpc>
                          <a:spcPts val="4339"/>
                        </a:lnSpc>
                        <a:defRPr/>
                      </a:pPr>
                      <a:r>
                        <a:rPr lang="en-US" sz="3099" b="1">
                          <a:solidFill>
                            <a:srgbClr val="FFFFFF"/>
                          </a:solidFill>
                          <a:latin typeface="Garet Bold"/>
                          <a:ea typeface="Garet Bold"/>
                          <a:cs typeface="Garet Bold"/>
                          <a:sym typeface="Garet Bold"/>
                        </a:rPr>
                        <a:t>Train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99A5FF"/>
                    </a:solidFill>
                  </a:tcPr>
                </a:tc>
                <a:tc>
                  <a:txBody>
                    <a:bodyPr/>
                    <a:lstStyle/>
                    <a:p>
                      <a:pPr algn="ctr">
                        <a:lnSpc>
                          <a:spcPts val="4339"/>
                        </a:lnSpc>
                        <a:defRPr/>
                      </a:pPr>
                      <a:r>
                        <a:rPr lang="en-US" sz="3099" b="1">
                          <a:solidFill>
                            <a:srgbClr val="000000"/>
                          </a:solidFill>
                          <a:latin typeface="Inter Bold"/>
                          <a:ea typeface="Inter Bold"/>
                          <a:cs typeface="Inter Bold"/>
                          <a:sym typeface="Inter Bold"/>
                        </a:rPr>
                        <a:t>159 571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474470">
                <a:tc>
                  <a:txBody>
                    <a:bodyPr/>
                    <a:lstStyle/>
                    <a:p>
                      <a:pPr algn="ctr">
                        <a:lnSpc>
                          <a:spcPts val="4339"/>
                        </a:lnSpc>
                        <a:defRPr/>
                      </a:pPr>
                      <a:r>
                        <a:rPr lang="en-US" sz="3099" b="1">
                          <a:solidFill>
                            <a:srgbClr val="FFFFFF"/>
                          </a:solidFill>
                          <a:latin typeface="Garet Bold"/>
                          <a:ea typeface="Garet Bold"/>
                          <a:cs typeface="Garet Bold"/>
                          <a:sym typeface="Garet Bold"/>
                        </a:rPr>
                        <a:t>Test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99A5FF"/>
                    </a:solidFill>
                  </a:tcPr>
                </a:tc>
                <a:tc>
                  <a:txBody>
                    <a:bodyPr/>
                    <a:lstStyle/>
                    <a:p>
                      <a:pPr algn="ctr">
                        <a:lnSpc>
                          <a:spcPts val="4339"/>
                        </a:lnSpc>
                        <a:defRPr/>
                      </a:pPr>
                      <a:r>
                        <a:rPr lang="en-US" sz="3099" b="1">
                          <a:solidFill>
                            <a:srgbClr val="000000"/>
                          </a:solidFill>
                          <a:latin typeface="Inter Bold"/>
                          <a:ea typeface="Inter Bold"/>
                          <a:cs typeface="Inter Bold"/>
                          <a:sym typeface="Inter Bold"/>
                        </a:rPr>
                        <a:t>153 164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pSp>
        <p:nvGrpSpPr>
          <p:cNvPr id="3" name="Group 3"/>
          <p:cNvGrpSpPr/>
          <p:nvPr/>
        </p:nvGrpSpPr>
        <p:grpSpPr>
          <a:xfrm>
            <a:off x="0" y="0"/>
            <a:ext cx="18288000" cy="1543194"/>
            <a:chOff x="0" y="0"/>
            <a:chExt cx="4816593" cy="406438"/>
          </a:xfrm>
        </p:grpSpPr>
        <p:sp>
          <p:nvSpPr>
            <p:cNvPr id="4" name="Freeform 4"/>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5" name="TextBox 5"/>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028700" y="2684026"/>
            <a:ext cx="652490" cy="581406"/>
          </a:xfrm>
          <a:prstGeom prst="rect">
            <a:avLst/>
          </a:prstGeom>
        </p:spPr>
        <p:txBody>
          <a:bodyPr lIns="0" tIns="0" rIns="0" bIns="0" rtlCol="0" anchor="t">
            <a:spAutoFit/>
          </a:bodyPr>
          <a:lstStyle/>
          <a:p>
            <a:pPr marL="0" lvl="0" indent="0" algn="l">
              <a:lnSpc>
                <a:spcPts val="4601"/>
              </a:lnSpc>
            </a:pPr>
            <a:r>
              <a:rPr lang="en-US" sz="3899" spc="-77">
                <a:solidFill>
                  <a:srgbClr val="002250"/>
                </a:solidFill>
                <a:latin typeface="League Spartan"/>
                <a:ea typeface="League Spartan"/>
                <a:cs typeface="League Spartan"/>
                <a:sym typeface="League Spartan"/>
              </a:rPr>
              <a:t>2</a:t>
            </a:r>
          </a:p>
        </p:txBody>
      </p:sp>
      <p:sp>
        <p:nvSpPr>
          <p:cNvPr id="7" name="TextBox 7"/>
          <p:cNvSpPr txBox="1"/>
          <p:nvPr/>
        </p:nvSpPr>
        <p:spPr>
          <a:xfrm>
            <a:off x="1681190" y="2684026"/>
            <a:ext cx="6832376" cy="581406"/>
          </a:xfrm>
          <a:prstGeom prst="rect">
            <a:avLst/>
          </a:prstGeom>
        </p:spPr>
        <p:txBody>
          <a:bodyPr lIns="0" tIns="0" rIns="0" bIns="0" rtlCol="0" anchor="t">
            <a:spAutoFit/>
          </a:bodyPr>
          <a:lstStyle/>
          <a:p>
            <a:pPr marL="0" lvl="0" indent="0" algn="l">
              <a:lnSpc>
                <a:spcPts val="4601"/>
              </a:lnSpc>
            </a:pPr>
            <a:r>
              <a:rPr lang="en-US" sz="3899" b="1" spc="-77">
                <a:solidFill>
                  <a:srgbClr val="002250"/>
                </a:solidFill>
                <a:latin typeface="League Spartan"/>
                <a:ea typeface="League Spartan"/>
                <a:cs typeface="League Spartan"/>
                <a:sym typeface="League Spartan"/>
              </a:rPr>
              <a:t>Structure du DataSet</a:t>
            </a:r>
          </a:p>
        </p:txBody>
      </p:sp>
      <p:sp>
        <p:nvSpPr>
          <p:cNvPr id="8" name="TextBox 8"/>
          <p:cNvSpPr txBox="1"/>
          <p:nvPr/>
        </p:nvSpPr>
        <p:spPr>
          <a:xfrm>
            <a:off x="919853" y="296934"/>
            <a:ext cx="13616194" cy="854109"/>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INTRODUCTION DU DATASET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4955695" y="3578010"/>
            <a:ext cx="8376610" cy="5372798"/>
          </a:xfrm>
          <a:custGeom>
            <a:avLst/>
            <a:gdLst/>
            <a:ahLst/>
            <a:cxnLst/>
            <a:rect l="l" t="t" r="r" b="b"/>
            <a:pathLst>
              <a:path w="8376610" h="5372798">
                <a:moveTo>
                  <a:pt x="0" y="0"/>
                </a:moveTo>
                <a:lnTo>
                  <a:pt x="8376610" y="0"/>
                </a:lnTo>
                <a:lnTo>
                  <a:pt x="8376610" y="5372798"/>
                </a:lnTo>
                <a:lnTo>
                  <a:pt x="0" y="5372798"/>
                </a:lnTo>
                <a:lnTo>
                  <a:pt x="0" y="0"/>
                </a:lnTo>
                <a:close/>
              </a:path>
            </a:pathLst>
          </a:custGeom>
          <a:blipFill>
            <a:blip r:embed="rId3"/>
            <a:stretch>
              <a:fillRect/>
            </a:stretch>
          </a:blipFill>
        </p:spPr>
        <p:txBody>
          <a:bodyPr/>
          <a:lstStyle/>
          <a:p>
            <a:endParaRPr lang="fr-FR"/>
          </a:p>
        </p:txBody>
      </p:sp>
      <p:sp>
        <p:nvSpPr>
          <p:cNvPr id="6" name="TextBox 6"/>
          <p:cNvSpPr txBox="1"/>
          <p:nvPr/>
        </p:nvSpPr>
        <p:spPr>
          <a:xfrm>
            <a:off x="919853" y="296934"/>
            <a:ext cx="13616194" cy="854109"/>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INTRODUCTION DU DATASET</a:t>
            </a:r>
          </a:p>
        </p:txBody>
      </p:sp>
      <p:sp>
        <p:nvSpPr>
          <p:cNvPr id="7" name="TextBox 7"/>
          <p:cNvSpPr txBox="1"/>
          <p:nvPr/>
        </p:nvSpPr>
        <p:spPr>
          <a:xfrm>
            <a:off x="1028700" y="2684026"/>
            <a:ext cx="652490" cy="581406"/>
          </a:xfrm>
          <a:prstGeom prst="rect">
            <a:avLst/>
          </a:prstGeom>
        </p:spPr>
        <p:txBody>
          <a:bodyPr lIns="0" tIns="0" rIns="0" bIns="0" rtlCol="0" anchor="t">
            <a:spAutoFit/>
          </a:bodyPr>
          <a:lstStyle/>
          <a:p>
            <a:pPr marL="0" lvl="0" indent="0" algn="l">
              <a:lnSpc>
                <a:spcPts val="4601"/>
              </a:lnSpc>
            </a:pPr>
            <a:r>
              <a:rPr lang="en-US" sz="3899" spc="-77">
                <a:solidFill>
                  <a:srgbClr val="002250"/>
                </a:solidFill>
                <a:latin typeface="League Spartan"/>
                <a:ea typeface="League Spartan"/>
                <a:cs typeface="League Spartan"/>
                <a:sym typeface="League Spartan"/>
              </a:rPr>
              <a:t>3</a:t>
            </a:r>
          </a:p>
        </p:txBody>
      </p:sp>
      <p:sp>
        <p:nvSpPr>
          <p:cNvPr id="8" name="TextBox 8"/>
          <p:cNvSpPr txBox="1"/>
          <p:nvPr/>
        </p:nvSpPr>
        <p:spPr>
          <a:xfrm>
            <a:off x="1681190" y="2684026"/>
            <a:ext cx="6115025" cy="581406"/>
          </a:xfrm>
          <a:prstGeom prst="rect">
            <a:avLst/>
          </a:prstGeom>
        </p:spPr>
        <p:txBody>
          <a:bodyPr lIns="0" tIns="0" rIns="0" bIns="0" rtlCol="0" anchor="t">
            <a:spAutoFit/>
          </a:bodyPr>
          <a:lstStyle/>
          <a:p>
            <a:pPr marL="0" lvl="0" indent="0" algn="l">
              <a:lnSpc>
                <a:spcPts val="4601"/>
              </a:lnSpc>
            </a:pPr>
            <a:r>
              <a:rPr lang="en-US" sz="3899" b="1" spc="-77">
                <a:solidFill>
                  <a:srgbClr val="002250"/>
                </a:solidFill>
                <a:latin typeface="League Spartan"/>
                <a:ea typeface="League Spartan"/>
                <a:cs typeface="League Spartan"/>
                <a:sym typeface="League Spartan"/>
              </a:rPr>
              <a:t>Structure des données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919853" y="296934"/>
            <a:ext cx="13616194" cy="854109"/>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EDA</a:t>
            </a:r>
          </a:p>
        </p:txBody>
      </p:sp>
      <p:sp>
        <p:nvSpPr>
          <p:cNvPr id="6" name="TextBox 6"/>
          <p:cNvSpPr txBox="1"/>
          <p:nvPr/>
        </p:nvSpPr>
        <p:spPr>
          <a:xfrm>
            <a:off x="919853" y="2098510"/>
            <a:ext cx="652490" cy="581406"/>
          </a:xfrm>
          <a:prstGeom prst="rect">
            <a:avLst/>
          </a:prstGeom>
        </p:spPr>
        <p:txBody>
          <a:bodyPr lIns="0" tIns="0" rIns="0" bIns="0" rtlCol="0" anchor="t">
            <a:spAutoFit/>
          </a:bodyPr>
          <a:lstStyle/>
          <a:p>
            <a:pPr marL="0" lvl="0" indent="0" algn="l">
              <a:lnSpc>
                <a:spcPts val="4601"/>
              </a:lnSpc>
            </a:pPr>
            <a:r>
              <a:rPr lang="en-US" sz="3899" spc="-77">
                <a:solidFill>
                  <a:srgbClr val="002250"/>
                </a:solidFill>
                <a:latin typeface="League Spartan"/>
                <a:ea typeface="League Spartan"/>
                <a:cs typeface="League Spartan"/>
                <a:sym typeface="League Spartan"/>
              </a:rPr>
              <a:t>4</a:t>
            </a:r>
          </a:p>
        </p:txBody>
      </p:sp>
      <p:sp>
        <p:nvSpPr>
          <p:cNvPr id="7" name="TextBox 7"/>
          <p:cNvSpPr txBox="1"/>
          <p:nvPr/>
        </p:nvSpPr>
        <p:spPr>
          <a:xfrm>
            <a:off x="1572344" y="2098510"/>
            <a:ext cx="6115025" cy="581406"/>
          </a:xfrm>
          <a:prstGeom prst="rect">
            <a:avLst/>
          </a:prstGeom>
        </p:spPr>
        <p:txBody>
          <a:bodyPr lIns="0" tIns="0" rIns="0" bIns="0" rtlCol="0" anchor="t">
            <a:spAutoFit/>
          </a:bodyPr>
          <a:lstStyle/>
          <a:p>
            <a:pPr marL="0" lvl="0" indent="0" algn="l">
              <a:lnSpc>
                <a:spcPts val="4601"/>
              </a:lnSpc>
            </a:pPr>
            <a:r>
              <a:rPr lang="en-US" sz="3899" b="1" spc="-77">
                <a:solidFill>
                  <a:srgbClr val="002250"/>
                </a:solidFill>
                <a:latin typeface="League Spartan"/>
                <a:ea typeface="League Spartan"/>
                <a:cs typeface="League Spartan"/>
                <a:sym typeface="League Spartan"/>
              </a:rPr>
              <a:t>Distribution des Classes</a:t>
            </a:r>
          </a:p>
        </p:txBody>
      </p:sp>
      <p:sp>
        <p:nvSpPr>
          <p:cNvPr id="8" name="Freeform 8"/>
          <p:cNvSpPr/>
          <p:nvPr/>
        </p:nvSpPr>
        <p:spPr>
          <a:xfrm>
            <a:off x="1888851" y="2384450"/>
            <a:ext cx="14510298" cy="7800334"/>
          </a:xfrm>
          <a:custGeom>
            <a:avLst/>
            <a:gdLst/>
            <a:ahLst/>
            <a:cxnLst/>
            <a:rect l="l" t="t" r="r" b="b"/>
            <a:pathLst>
              <a:path w="14510298" h="7800334">
                <a:moveTo>
                  <a:pt x="0" y="0"/>
                </a:moveTo>
                <a:lnTo>
                  <a:pt x="14510298" y="0"/>
                </a:lnTo>
                <a:lnTo>
                  <a:pt x="14510298" y="7800334"/>
                </a:lnTo>
                <a:lnTo>
                  <a:pt x="0" y="7800334"/>
                </a:lnTo>
                <a:lnTo>
                  <a:pt x="0" y="0"/>
                </a:lnTo>
                <a:close/>
              </a:path>
            </a:pathLst>
          </a:custGeom>
          <a:blipFill>
            <a:blip r:embed="rId3"/>
            <a:stretch>
              <a:fillRect/>
            </a:stretch>
          </a:blipFill>
        </p:spPr>
        <p:txBody>
          <a:bodyPr/>
          <a:lstStyle/>
          <a:p>
            <a:endParaRPr lang="fr-F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5151161" y="2384450"/>
            <a:ext cx="7484220" cy="7484220"/>
          </a:xfrm>
          <a:custGeom>
            <a:avLst/>
            <a:gdLst/>
            <a:ahLst/>
            <a:cxnLst/>
            <a:rect l="l" t="t" r="r" b="b"/>
            <a:pathLst>
              <a:path w="7484220" h="7484220">
                <a:moveTo>
                  <a:pt x="0" y="0"/>
                </a:moveTo>
                <a:lnTo>
                  <a:pt x="7484220" y="0"/>
                </a:lnTo>
                <a:lnTo>
                  <a:pt x="7484220" y="7484221"/>
                </a:lnTo>
                <a:lnTo>
                  <a:pt x="0" y="7484221"/>
                </a:lnTo>
                <a:lnTo>
                  <a:pt x="0" y="0"/>
                </a:lnTo>
                <a:close/>
              </a:path>
            </a:pathLst>
          </a:custGeom>
          <a:blipFill>
            <a:blip r:embed="rId3"/>
            <a:stretch>
              <a:fillRect/>
            </a:stretch>
          </a:blipFill>
        </p:spPr>
        <p:txBody>
          <a:bodyPr/>
          <a:lstStyle/>
          <a:p>
            <a:endParaRPr lang="fr-FR"/>
          </a:p>
        </p:txBody>
      </p:sp>
      <p:sp>
        <p:nvSpPr>
          <p:cNvPr id="6" name="TextBox 6"/>
          <p:cNvSpPr txBox="1"/>
          <p:nvPr/>
        </p:nvSpPr>
        <p:spPr>
          <a:xfrm>
            <a:off x="919853" y="296934"/>
            <a:ext cx="13616194" cy="854109"/>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EDA</a:t>
            </a:r>
          </a:p>
        </p:txBody>
      </p:sp>
      <p:sp>
        <p:nvSpPr>
          <p:cNvPr id="7" name="TextBox 7"/>
          <p:cNvSpPr txBox="1"/>
          <p:nvPr/>
        </p:nvSpPr>
        <p:spPr>
          <a:xfrm>
            <a:off x="919853" y="2098510"/>
            <a:ext cx="652490" cy="581406"/>
          </a:xfrm>
          <a:prstGeom prst="rect">
            <a:avLst/>
          </a:prstGeom>
        </p:spPr>
        <p:txBody>
          <a:bodyPr lIns="0" tIns="0" rIns="0" bIns="0" rtlCol="0" anchor="t">
            <a:spAutoFit/>
          </a:bodyPr>
          <a:lstStyle/>
          <a:p>
            <a:pPr marL="0" lvl="0" indent="0" algn="l">
              <a:lnSpc>
                <a:spcPts val="4601"/>
              </a:lnSpc>
            </a:pPr>
            <a:r>
              <a:rPr lang="en-US" sz="3899" spc="-77">
                <a:solidFill>
                  <a:srgbClr val="002250"/>
                </a:solidFill>
                <a:latin typeface="League Spartan"/>
                <a:ea typeface="League Spartan"/>
                <a:cs typeface="League Spartan"/>
                <a:sym typeface="League Spartan"/>
              </a:rPr>
              <a:t>5</a:t>
            </a:r>
          </a:p>
        </p:txBody>
      </p:sp>
      <p:sp>
        <p:nvSpPr>
          <p:cNvPr id="8" name="TextBox 8"/>
          <p:cNvSpPr txBox="1"/>
          <p:nvPr/>
        </p:nvSpPr>
        <p:spPr>
          <a:xfrm>
            <a:off x="1572344" y="2098510"/>
            <a:ext cx="6115025" cy="581406"/>
          </a:xfrm>
          <a:prstGeom prst="rect">
            <a:avLst/>
          </a:prstGeom>
        </p:spPr>
        <p:txBody>
          <a:bodyPr lIns="0" tIns="0" rIns="0" bIns="0" rtlCol="0" anchor="t">
            <a:spAutoFit/>
          </a:bodyPr>
          <a:lstStyle/>
          <a:p>
            <a:pPr marL="0" lvl="0" indent="0" algn="l">
              <a:lnSpc>
                <a:spcPts val="4601"/>
              </a:lnSpc>
            </a:pPr>
            <a:r>
              <a:rPr lang="en-US" sz="3899" b="1" spc="-77">
                <a:solidFill>
                  <a:srgbClr val="002250"/>
                </a:solidFill>
                <a:latin typeface="League Spartan"/>
                <a:ea typeface="League Spartan"/>
                <a:cs typeface="League Spartan"/>
                <a:sym typeface="League Spartan"/>
              </a:rPr>
              <a:t>Équilibrage des Classes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887746" y="2384450"/>
            <a:ext cx="7484220" cy="7484220"/>
          </a:xfrm>
          <a:custGeom>
            <a:avLst/>
            <a:gdLst/>
            <a:ahLst/>
            <a:cxnLst/>
            <a:rect l="l" t="t" r="r" b="b"/>
            <a:pathLst>
              <a:path w="7484220" h="7484220">
                <a:moveTo>
                  <a:pt x="0" y="0"/>
                </a:moveTo>
                <a:lnTo>
                  <a:pt x="7484220" y="0"/>
                </a:lnTo>
                <a:lnTo>
                  <a:pt x="7484220" y="7484221"/>
                </a:lnTo>
                <a:lnTo>
                  <a:pt x="0" y="7484221"/>
                </a:lnTo>
                <a:lnTo>
                  <a:pt x="0" y="0"/>
                </a:lnTo>
                <a:close/>
              </a:path>
            </a:pathLst>
          </a:custGeom>
          <a:blipFill>
            <a:blip r:embed="rId3"/>
            <a:stretch>
              <a:fillRect/>
            </a:stretch>
          </a:blipFill>
        </p:spPr>
        <p:txBody>
          <a:bodyPr/>
          <a:lstStyle/>
          <a:p>
            <a:endParaRPr lang="fr-FR"/>
          </a:p>
        </p:txBody>
      </p:sp>
      <p:sp>
        <p:nvSpPr>
          <p:cNvPr id="6" name="TextBox 6"/>
          <p:cNvSpPr txBox="1"/>
          <p:nvPr/>
        </p:nvSpPr>
        <p:spPr>
          <a:xfrm>
            <a:off x="919853" y="296934"/>
            <a:ext cx="13616194" cy="854109"/>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EDA</a:t>
            </a:r>
          </a:p>
        </p:txBody>
      </p:sp>
      <p:sp>
        <p:nvSpPr>
          <p:cNvPr id="7" name="TextBox 7"/>
          <p:cNvSpPr txBox="1"/>
          <p:nvPr/>
        </p:nvSpPr>
        <p:spPr>
          <a:xfrm>
            <a:off x="919853" y="2098510"/>
            <a:ext cx="652490" cy="581406"/>
          </a:xfrm>
          <a:prstGeom prst="rect">
            <a:avLst/>
          </a:prstGeom>
        </p:spPr>
        <p:txBody>
          <a:bodyPr lIns="0" tIns="0" rIns="0" bIns="0" rtlCol="0" anchor="t">
            <a:spAutoFit/>
          </a:bodyPr>
          <a:lstStyle/>
          <a:p>
            <a:pPr marL="0" lvl="0" indent="0" algn="l">
              <a:lnSpc>
                <a:spcPts val="4601"/>
              </a:lnSpc>
            </a:pPr>
            <a:r>
              <a:rPr lang="en-US" sz="3899" spc="-77">
                <a:solidFill>
                  <a:srgbClr val="002250"/>
                </a:solidFill>
                <a:latin typeface="League Spartan"/>
                <a:ea typeface="League Spartan"/>
                <a:cs typeface="League Spartan"/>
                <a:sym typeface="League Spartan"/>
              </a:rPr>
              <a:t>5</a:t>
            </a:r>
          </a:p>
        </p:txBody>
      </p:sp>
      <p:sp>
        <p:nvSpPr>
          <p:cNvPr id="8" name="TextBox 8"/>
          <p:cNvSpPr txBox="1"/>
          <p:nvPr/>
        </p:nvSpPr>
        <p:spPr>
          <a:xfrm>
            <a:off x="1572344" y="2098510"/>
            <a:ext cx="6115025" cy="581406"/>
          </a:xfrm>
          <a:prstGeom prst="rect">
            <a:avLst/>
          </a:prstGeom>
        </p:spPr>
        <p:txBody>
          <a:bodyPr lIns="0" tIns="0" rIns="0" bIns="0" rtlCol="0" anchor="t">
            <a:spAutoFit/>
          </a:bodyPr>
          <a:lstStyle/>
          <a:p>
            <a:pPr marL="0" lvl="0" indent="0" algn="l">
              <a:lnSpc>
                <a:spcPts val="4601"/>
              </a:lnSpc>
            </a:pPr>
            <a:r>
              <a:rPr lang="en-US" sz="3899" b="1" spc="-77">
                <a:solidFill>
                  <a:srgbClr val="002250"/>
                </a:solidFill>
                <a:latin typeface="League Spartan"/>
                <a:ea typeface="League Spartan"/>
                <a:cs typeface="League Spartan"/>
                <a:sym typeface="League Spartan"/>
              </a:rPr>
              <a:t>Équilibrage des Classes</a:t>
            </a:r>
          </a:p>
        </p:txBody>
      </p:sp>
      <p:sp>
        <p:nvSpPr>
          <p:cNvPr id="9" name="Freeform 9"/>
          <p:cNvSpPr/>
          <p:nvPr/>
        </p:nvSpPr>
        <p:spPr>
          <a:xfrm>
            <a:off x="8801787" y="4254614"/>
            <a:ext cx="1381570" cy="1381570"/>
          </a:xfrm>
          <a:custGeom>
            <a:avLst/>
            <a:gdLst/>
            <a:ahLst/>
            <a:cxnLst/>
            <a:rect l="l" t="t" r="r" b="b"/>
            <a:pathLst>
              <a:path w="1381570" h="1381570">
                <a:moveTo>
                  <a:pt x="0" y="0"/>
                </a:moveTo>
                <a:lnTo>
                  <a:pt x="1381570" y="0"/>
                </a:lnTo>
                <a:lnTo>
                  <a:pt x="1381570" y="1381570"/>
                </a:lnTo>
                <a:lnTo>
                  <a:pt x="0" y="1381570"/>
                </a:lnTo>
                <a:lnTo>
                  <a:pt x="0" y="0"/>
                </a:lnTo>
                <a:close/>
              </a:path>
            </a:pathLst>
          </a:custGeom>
          <a:blipFill>
            <a:blip r:embed="rId4">
              <a:alphaModFix amt="48000"/>
              <a:extLst>
                <a:ext uri="{96DAC541-7B7A-43D3-8B79-37D633B846F1}">
                  <asvg:svgBlip xmlns:asvg="http://schemas.microsoft.com/office/drawing/2016/SVG/main" r:embed="rId5"/>
                </a:ext>
              </a:extLst>
            </a:blip>
            <a:stretch>
              <a:fillRect/>
            </a:stretch>
          </a:blipFill>
        </p:spPr>
        <p:txBody>
          <a:bodyPr/>
          <a:lstStyle/>
          <a:p>
            <a:endParaRPr lang="fr-FR"/>
          </a:p>
        </p:txBody>
      </p:sp>
      <p:sp>
        <p:nvSpPr>
          <p:cNvPr id="10" name="Freeform 10"/>
          <p:cNvSpPr/>
          <p:nvPr/>
        </p:nvSpPr>
        <p:spPr>
          <a:xfrm>
            <a:off x="8801787" y="6043836"/>
            <a:ext cx="1381570" cy="1381570"/>
          </a:xfrm>
          <a:custGeom>
            <a:avLst/>
            <a:gdLst/>
            <a:ahLst/>
            <a:cxnLst/>
            <a:rect l="l" t="t" r="r" b="b"/>
            <a:pathLst>
              <a:path w="1381570" h="1381570">
                <a:moveTo>
                  <a:pt x="0" y="0"/>
                </a:moveTo>
                <a:lnTo>
                  <a:pt x="1381570" y="0"/>
                </a:lnTo>
                <a:lnTo>
                  <a:pt x="1381570" y="1381570"/>
                </a:lnTo>
                <a:lnTo>
                  <a:pt x="0" y="1381570"/>
                </a:lnTo>
                <a:lnTo>
                  <a:pt x="0" y="0"/>
                </a:lnTo>
                <a:close/>
              </a:path>
            </a:pathLst>
          </a:custGeom>
          <a:blipFill>
            <a:blip r:embed="rId4">
              <a:alphaModFix amt="48000"/>
              <a:extLst>
                <a:ext uri="{96DAC541-7B7A-43D3-8B79-37D633B846F1}">
                  <asvg:svgBlip xmlns:asvg="http://schemas.microsoft.com/office/drawing/2016/SVG/main" r:embed="rId5"/>
                </a:ext>
              </a:extLst>
            </a:blip>
            <a:stretch>
              <a:fillRect/>
            </a:stretch>
          </a:blipFill>
        </p:spPr>
        <p:txBody>
          <a:bodyPr/>
          <a:lstStyle/>
          <a:p>
            <a:endParaRPr lang="fr-FR"/>
          </a:p>
        </p:txBody>
      </p:sp>
      <p:grpSp>
        <p:nvGrpSpPr>
          <p:cNvPr id="11" name="Group 11"/>
          <p:cNvGrpSpPr/>
          <p:nvPr/>
        </p:nvGrpSpPr>
        <p:grpSpPr>
          <a:xfrm>
            <a:off x="8977823" y="4430649"/>
            <a:ext cx="1029499" cy="102949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A5FF"/>
            </a:solidFill>
          </p:spPr>
          <p:txBody>
            <a:bodyPr/>
            <a:lstStyle/>
            <a:p>
              <a:endParaRPr lang="fr-FR"/>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032"/>
                </a:lnSpc>
              </a:pPr>
              <a:endParaRPr/>
            </a:p>
          </p:txBody>
        </p:sp>
      </p:grpSp>
      <p:grpSp>
        <p:nvGrpSpPr>
          <p:cNvPr id="14" name="Group 14"/>
          <p:cNvGrpSpPr/>
          <p:nvPr/>
        </p:nvGrpSpPr>
        <p:grpSpPr>
          <a:xfrm>
            <a:off x="8977823" y="6219872"/>
            <a:ext cx="1029499" cy="102949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A5FF"/>
            </a:solidFill>
          </p:spPr>
          <p:txBody>
            <a:bodyPr/>
            <a:lstStyle/>
            <a:p>
              <a:endParaRPr lang="fr-FR"/>
            </a:p>
          </p:txBody>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032"/>
                </a:lnSpc>
              </a:pPr>
              <a:endParaRPr/>
            </a:p>
          </p:txBody>
        </p:sp>
      </p:grpSp>
      <p:sp>
        <p:nvSpPr>
          <p:cNvPr id="17" name="TextBox 17"/>
          <p:cNvSpPr txBox="1"/>
          <p:nvPr/>
        </p:nvSpPr>
        <p:spPr>
          <a:xfrm>
            <a:off x="10452398" y="4766005"/>
            <a:ext cx="12355764" cy="870179"/>
          </a:xfrm>
          <a:prstGeom prst="rect">
            <a:avLst/>
          </a:prstGeom>
        </p:spPr>
        <p:txBody>
          <a:bodyPr lIns="0" tIns="0" rIns="0" bIns="0" rtlCol="0" anchor="t">
            <a:spAutoFit/>
          </a:bodyPr>
          <a:lstStyle/>
          <a:p>
            <a:pPr algn="just">
              <a:lnSpc>
                <a:spcPts val="3483"/>
              </a:lnSpc>
            </a:pPr>
            <a:r>
              <a:rPr lang="en-US" sz="2799" b="1">
                <a:solidFill>
                  <a:srgbClr val="2D2261"/>
                </a:solidFill>
                <a:latin typeface="Red Hat Display Bold"/>
                <a:ea typeface="Red Hat Display Bold"/>
                <a:cs typeface="Red Hat Display Bold"/>
                <a:sym typeface="Red Hat Display Bold"/>
              </a:rPr>
              <a:t>Overfitting avec les réseaux de neurones</a:t>
            </a:r>
          </a:p>
          <a:p>
            <a:pPr algn="just">
              <a:lnSpc>
                <a:spcPts val="3483"/>
              </a:lnSpc>
            </a:pPr>
            <a:endParaRPr lang="en-US" sz="2799" b="1">
              <a:solidFill>
                <a:srgbClr val="2D2261"/>
              </a:solidFill>
              <a:latin typeface="Red Hat Display Bold"/>
              <a:ea typeface="Red Hat Display Bold"/>
              <a:cs typeface="Red Hat Display Bold"/>
              <a:sym typeface="Red Hat Display Bold"/>
            </a:endParaRPr>
          </a:p>
        </p:txBody>
      </p:sp>
      <p:sp>
        <p:nvSpPr>
          <p:cNvPr id="18" name="TextBox 18"/>
          <p:cNvSpPr txBox="1"/>
          <p:nvPr/>
        </p:nvSpPr>
        <p:spPr>
          <a:xfrm>
            <a:off x="10452398" y="6294703"/>
            <a:ext cx="6968670" cy="870179"/>
          </a:xfrm>
          <a:prstGeom prst="rect">
            <a:avLst/>
          </a:prstGeom>
        </p:spPr>
        <p:txBody>
          <a:bodyPr lIns="0" tIns="0" rIns="0" bIns="0" rtlCol="0" anchor="t">
            <a:spAutoFit/>
          </a:bodyPr>
          <a:lstStyle/>
          <a:p>
            <a:pPr algn="just">
              <a:lnSpc>
                <a:spcPts val="3483"/>
              </a:lnSpc>
            </a:pPr>
            <a:r>
              <a:rPr lang="en-US" sz="2799" b="1">
                <a:solidFill>
                  <a:srgbClr val="2D2261"/>
                </a:solidFill>
                <a:latin typeface="Red Hat Display Bold"/>
                <a:ea typeface="Red Hat Display Bold"/>
                <a:cs typeface="Red Hat Display Bold"/>
                <a:sym typeface="Red Hat Display Bold"/>
              </a:rPr>
              <a:t>Données synthétiques sans sens réel pour les Transformers</a:t>
            </a:r>
          </a:p>
        </p:txBody>
      </p:sp>
      <p:sp>
        <p:nvSpPr>
          <p:cNvPr id="19" name="TextBox 19"/>
          <p:cNvSpPr txBox="1"/>
          <p:nvPr/>
        </p:nvSpPr>
        <p:spPr>
          <a:xfrm>
            <a:off x="9012660" y="4692402"/>
            <a:ext cx="959825" cy="496468"/>
          </a:xfrm>
          <a:prstGeom prst="rect">
            <a:avLst/>
          </a:prstGeom>
        </p:spPr>
        <p:txBody>
          <a:bodyPr lIns="0" tIns="0" rIns="0" bIns="0" rtlCol="0" anchor="t">
            <a:spAutoFit/>
          </a:bodyPr>
          <a:lstStyle/>
          <a:p>
            <a:pPr algn="ctr">
              <a:lnSpc>
                <a:spcPts val="3980"/>
              </a:lnSpc>
            </a:pPr>
            <a:r>
              <a:rPr lang="en-US" sz="3199" b="1">
                <a:solidFill>
                  <a:srgbClr val="FFFFFF"/>
                </a:solidFill>
                <a:latin typeface="Red Hat Display Bold"/>
                <a:ea typeface="Red Hat Display Bold"/>
                <a:cs typeface="Red Hat Display Bold"/>
                <a:sym typeface="Red Hat Display Bold"/>
              </a:rPr>
              <a:t>01</a:t>
            </a:r>
          </a:p>
        </p:txBody>
      </p:sp>
      <p:sp>
        <p:nvSpPr>
          <p:cNvPr id="20" name="TextBox 20"/>
          <p:cNvSpPr txBox="1"/>
          <p:nvPr/>
        </p:nvSpPr>
        <p:spPr>
          <a:xfrm>
            <a:off x="9012660" y="6481625"/>
            <a:ext cx="959825" cy="496468"/>
          </a:xfrm>
          <a:prstGeom prst="rect">
            <a:avLst/>
          </a:prstGeom>
        </p:spPr>
        <p:txBody>
          <a:bodyPr lIns="0" tIns="0" rIns="0" bIns="0" rtlCol="0" anchor="t">
            <a:spAutoFit/>
          </a:bodyPr>
          <a:lstStyle/>
          <a:p>
            <a:pPr algn="ctr">
              <a:lnSpc>
                <a:spcPts val="3980"/>
              </a:lnSpc>
            </a:pPr>
            <a:r>
              <a:rPr lang="en-US" sz="3199" b="1">
                <a:solidFill>
                  <a:srgbClr val="FFFFFF"/>
                </a:solidFill>
                <a:latin typeface="Red Hat Display Bold"/>
                <a:ea typeface="Red Hat Display Bold"/>
                <a:cs typeface="Red Hat Display Bold"/>
                <a:sym typeface="Red Hat Display Bold"/>
              </a:rPr>
              <a:t>02</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28700" y="4639372"/>
            <a:ext cx="2830874" cy="5647628"/>
          </a:xfrm>
          <a:custGeom>
            <a:avLst/>
            <a:gdLst/>
            <a:ahLst/>
            <a:cxnLst/>
            <a:rect l="l" t="t" r="r" b="b"/>
            <a:pathLst>
              <a:path w="2830874" h="5647628">
                <a:moveTo>
                  <a:pt x="0" y="0"/>
                </a:moveTo>
                <a:lnTo>
                  <a:pt x="2830874" y="0"/>
                </a:lnTo>
                <a:lnTo>
                  <a:pt x="2830874" y="5647628"/>
                </a:lnTo>
                <a:lnTo>
                  <a:pt x="0" y="5647628"/>
                </a:lnTo>
                <a:lnTo>
                  <a:pt x="0" y="0"/>
                </a:lnTo>
                <a:close/>
              </a:path>
            </a:pathLst>
          </a:custGeom>
          <a:blipFill>
            <a:blip r:embed="rId3"/>
            <a:stretch>
              <a:fillRect/>
            </a:stretch>
          </a:blipFill>
        </p:spPr>
        <p:txBody>
          <a:bodyPr/>
          <a:lstStyle/>
          <a:p>
            <a:endParaRPr lang="fr-FR"/>
          </a:p>
        </p:txBody>
      </p:sp>
      <p:sp>
        <p:nvSpPr>
          <p:cNvPr id="6" name="TextBox 6"/>
          <p:cNvSpPr txBox="1"/>
          <p:nvPr/>
        </p:nvSpPr>
        <p:spPr>
          <a:xfrm>
            <a:off x="919853" y="296934"/>
            <a:ext cx="13616194"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ANALYSE MULTI-TAGS</a:t>
            </a:r>
          </a:p>
        </p:txBody>
      </p:sp>
      <p:sp>
        <p:nvSpPr>
          <p:cNvPr id="7" name="TextBox 7"/>
          <p:cNvSpPr txBox="1"/>
          <p:nvPr/>
        </p:nvSpPr>
        <p:spPr>
          <a:xfrm>
            <a:off x="4734041" y="4782302"/>
            <a:ext cx="11808098" cy="1473405"/>
          </a:xfrm>
          <a:prstGeom prst="rect">
            <a:avLst/>
          </a:prstGeom>
        </p:spPr>
        <p:txBody>
          <a:bodyPr lIns="0" tIns="0" rIns="0" bIns="0" rtlCol="0" anchor="t">
            <a:spAutoFit/>
          </a:bodyPr>
          <a:lstStyle/>
          <a:p>
            <a:pPr algn="ctr">
              <a:lnSpc>
                <a:spcPts val="5931"/>
              </a:lnSpc>
              <a:spcBef>
                <a:spcPct val="0"/>
              </a:spcBef>
            </a:pPr>
            <a:r>
              <a:rPr lang="en-US" sz="4236" spc="84">
                <a:solidFill>
                  <a:srgbClr val="000000"/>
                </a:solidFill>
                <a:latin typeface="Garet"/>
                <a:ea typeface="Garet"/>
                <a:cs typeface="Garet"/>
                <a:sym typeface="Garet"/>
              </a:rPr>
              <a:t>VÉRIFIONS COMBIEN DE COMMENTAIRES POSSÈDENT PLUSIEURS TAGS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284130" y="2155056"/>
            <a:ext cx="13719740" cy="7447242"/>
          </a:xfrm>
          <a:custGeom>
            <a:avLst/>
            <a:gdLst/>
            <a:ahLst/>
            <a:cxnLst/>
            <a:rect l="l" t="t" r="r" b="b"/>
            <a:pathLst>
              <a:path w="13719740" h="7447242">
                <a:moveTo>
                  <a:pt x="0" y="0"/>
                </a:moveTo>
                <a:lnTo>
                  <a:pt x="13719740" y="0"/>
                </a:lnTo>
                <a:lnTo>
                  <a:pt x="13719740" y="7447242"/>
                </a:lnTo>
                <a:lnTo>
                  <a:pt x="0" y="7447242"/>
                </a:lnTo>
                <a:lnTo>
                  <a:pt x="0" y="0"/>
                </a:lnTo>
                <a:close/>
              </a:path>
            </a:pathLst>
          </a:custGeom>
          <a:blipFill>
            <a:blip r:embed="rId3"/>
            <a:stretch>
              <a:fillRect l="-668" r="-668"/>
            </a:stretch>
          </a:blipFill>
        </p:spPr>
        <p:txBody>
          <a:bodyPr/>
          <a:lstStyle/>
          <a:p>
            <a:endParaRPr lang="fr-FR"/>
          </a:p>
        </p:txBody>
      </p:sp>
      <p:sp>
        <p:nvSpPr>
          <p:cNvPr id="6" name="TextBox 6"/>
          <p:cNvSpPr txBox="1"/>
          <p:nvPr/>
        </p:nvSpPr>
        <p:spPr>
          <a:xfrm>
            <a:off x="919853" y="296934"/>
            <a:ext cx="13616194"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ANALYSE MULTI-TAGS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919853" y="296934"/>
            <a:ext cx="13616194"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Analyse Multi-Tags</a:t>
            </a:r>
          </a:p>
        </p:txBody>
      </p:sp>
      <p:sp>
        <p:nvSpPr>
          <p:cNvPr id="6" name="Freeform 6"/>
          <p:cNvSpPr/>
          <p:nvPr/>
        </p:nvSpPr>
        <p:spPr>
          <a:xfrm>
            <a:off x="2356806" y="3613366"/>
            <a:ext cx="1381570" cy="1381570"/>
          </a:xfrm>
          <a:custGeom>
            <a:avLst/>
            <a:gdLst/>
            <a:ahLst/>
            <a:cxnLst/>
            <a:rect l="l" t="t" r="r" b="b"/>
            <a:pathLst>
              <a:path w="1381570" h="1381570">
                <a:moveTo>
                  <a:pt x="0" y="0"/>
                </a:moveTo>
                <a:lnTo>
                  <a:pt x="1381570" y="0"/>
                </a:lnTo>
                <a:lnTo>
                  <a:pt x="1381570" y="1381570"/>
                </a:lnTo>
                <a:lnTo>
                  <a:pt x="0" y="1381570"/>
                </a:lnTo>
                <a:lnTo>
                  <a:pt x="0" y="0"/>
                </a:lnTo>
                <a:close/>
              </a:path>
            </a:pathLst>
          </a:custGeom>
          <a:blipFill>
            <a:blip r:embed="rId3">
              <a:alphaModFix amt="48000"/>
              <a:extLst>
                <a:ext uri="{96DAC541-7B7A-43D3-8B79-37D633B846F1}">
                  <asvg:svgBlip xmlns:asvg="http://schemas.microsoft.com/office/drawing/2016/SVG/main" r:embed="rId4"/>
                </a:ext>
              </a:extLst>
            </a:blip>
            <a:stretch>
              <a:fillRect/>
            </a:stretch>
          </a:blipFill>
        </p:spPr>
        <p:txBody>
          <a:bodyPr/>
          <a:lstStyle/>
          <a:p>
            <a:endParaRPr lang="fr-FR"/>
          </a:p>
        </p:txBody>
      </p:sp>
      <p:sp>
        <p:nvSpPr>
          <p:cNvPr id="7" name="Freeform 7"/>
          <p:cNvSpPr/>
          <p:nvPr/>
        </p:nvSpPr>
        <p:spPr>
          <a:xfrm>
            <a:off x="2356806" y="5402588"/>
            <a:ext cx="1381570" cy="1381570"/>
          </a:xfrm>
          <a:custGeom>
            <a:avLst/>
            <a:gdLst/>
            <a:ahLst/>
            <a:cxnLst/>
            <a:rect l="l" t="t" r="r" b="b"/>
            <a:pathLst>
              <a:path w="1381570" h="1381570">
                <a:moveTo>
                  <a:pt x="0" y="0"/>
                </a:moveTo>
                <a:lnTo>
                  <a:pt x="1381570" y="0"/>
                </a:lnTo>
                <a:lnTo>
                  <a:pt x="1381570" y="1381570"/>
                </a:lnTo>
                <a:lnTo>
                  <a:pt x="0" y="1381570"/>
                </a:lnTo>
                <a:lnTo>
                  <a:pt x="0" y="0"/>
                </a:lnTo>
                <a:close/>
              </a:path>
            </a:pathLst>
          </a:custGeom>
          <a:blipFill>
            <a:blip r:embed="rId3">
              <a:alphaModFix amt="48000"/>
              <a:extLst>
                <a:ext uri="{96DAC541-7B7A-43D3-8B79-37D633B846F1}">
                  <asvg:svgBlip xmlns:asvg="http://schemas.microsoft.com/office/drawing/2016/SVG/main" r:embed="rId4"/>
                </a:ext>
              </a:extLst>
            </a:blip>
            <a:stretch>
              <a:fillRect/>
            </a:stretch>
          </a:blipFill>
        </p:spPr>
        <p:txBody>
          <a:bodyPr/>
          <a:lstStyle/>
          <a:p>
            <a:endParaRPr lang="fr-FR"/>
          </a:p>
        </p:txBody>
      </p:sp>
      <p:sp>
        <p:nvSpPr>
          <p:cNvPr id="8" name="Freeform 8"/>
          <p:cNvSpPr/>
          <p:nvPr/>
        </p:nvSpPr>
        <p:spPr>
          <a:xfrm>
            <a:off x="2392040" y="7193733"/>
            <a:ext cx="1381570" cy="1381570"/>
          </a:xfrm>
          <a:custGeom>
            <a:avLst/>
            <a:gdLst/>
            <a:ahLst/>
            <a:cxnLst/>
            <a:rect l="l" t="t" r="r" b="b"/>
            <a:pathLst>
              <a:path w="1381570" h="1381570">
                <a:moveTo>
                  <a:pt x="0" y="0"/>
                </a:moveTo>
                <a:lnTo>
                  <a:pt x="1381570" y="0"/>
                </a:lnTo>
                <a:lnTo>
                  <a:pt x="1381570" y="1381571"/>
                </a:lnTo>
                <a:lnTo>
                  <a:pt x="0" y="1381571"/>
                </a:lnTo>
                <a:lnTo>
                  <a:pt x="0" y="0"/>
                </a:lnTo>
                <a:close/>
              </a:path>
            </a:pathLst>
          </a:custGeom>
          <a:blipFill>
            <a:blip r:embed="rId3">
              <a:alphaModFix amt="48000"/>
              <a:extLst>
                <a:ext uri="{96DAC541-7B7A-43D3-8B79-37D633B846F1}">
                  <asvg:svgBlip xmlns:asvg="http://schemas.microsoft.com/office/drawing/2016/SVG/main" r:embed="rId4"/>
                </a:ext>
              </a:extLst>
            </a:blip>
            <a:stretch>
              <a:fillRect/>
            </a:stretch>
          </a:blipFill>
        </p:spPr>
        <p:txBody>
          <a:bodyPr/>
          <a:lstStyle/>
          <a:p>
            <a:endParaRPr lang="fr-FR"/>
          </a:p>
        </p:txBody>
      </p:sp>
      <p:grpSp>
        <p:nvGrpSpPr>
          <p:cNvPr id="9" name="Group 9"/>
          <p:cNvGrpSpPr/>
          <p:nvPr/>
        </p:nvGrpSpPr>
        <p:grpSpPr>
          <a:xfrm>
            <a:off x="2532842" y="3789401"/>
            <a:ext cx="1029499" cy="102949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A5FF"/>
            </a:solidFill>
          </p:spPr>
          <p:txBody>
            <a:bodyPr/>
            <a:lstStyle/>
            <a:p>
              <a:endParaRPr lang="fr-FR"/>
            </a:p>
          </p:txBody>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3032"/>
                </a:lnSpc>
              </a:pPr>
              <a:endParaRPr/>
            </a:p>
          </p:txBody>
        </p:sp>
      </p:grpSp>
      <p:grpSp>
        <p:nvGrpSpPr>
          <p:cNvPr id="12" name="Group 12"/>
          <p:cNvGrpSpPr/>
          <p:nvPr/>
        </p:nvGrpSpPr>
        <p:grpSpPr>
          <a:xfrm>
            <a:off x="2532842" y="5578624"/>
            <a:ext cx="1029499" cy="102949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A5FF"/>
            </a:solidFill>
          </p:spPr>
          <p:txBody>
            <a:bodyPr/>
            <a:lstStyle/>
            <a:p>
              <a:endParaRPr lang="fr-FR"/>
            </a:p>
          </p:txBody>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3032"/>
                </a:lnSpc>
              </a:pPr>
              <a:endParaRPr/>
            </a:p>
          </p:txBody>
        </p:sp>
      </p:grpSp>
      <p:grpSp>
        <p:nvGrpSpPr>
          <p:cNvPr id="15" name="Group 15"/>
          <p:cNvGrpSpPr/>
          <p:nvPr/>
        </p:nvGrpSpPr>
        <p:grpSpPr>
          <a:xfrm>
            <a:off x="2568075" y="7369769"/>
            <a:ext cx="1029499" cy="1029499"/>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A5FF"/>
            </a:solidFill>
          </p:spPr>
          <p:txBody>
            <a:bodyPr/>
            <a:lstStyle/>
            <a:p>
              <a:endParaRPr lang="fr-FR"/>
            </a:p>
          </p:txBody>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3032"/>
                </a:lnSpc>
              </a:pPr>
              <a:endParaRPr/>
            </a:p>
          </p:txBody>
        </p:sp>
      </p:grpSp>
      <p:sp>
        <p:nvSpPr>
          <p:cNvPr id="18" name="TextBox 18"/>
          <p:cNvSpPr txBox="1"/>
          <p:nvPr/>
        </p:nvSpPr>
        <p:spPr>
          <a:xfrm>
            <a:off x="4007417" y="3948589"/>
            <a:ext cx="12355764" cy="870311"/>
          </a:xfrm>
          <a:prstGeom prst="rect">
            <a:avLst/>
          </a:prstGeom>
        </p:spPr>
        <p:txBody>
          <a:bodyPr lIns="0" tIns="0" rIns="0" bIns="0" rtlCol="0" anchor="t">
            <a:spAutoFit/>
          </a:bodyPr>
          <a:lstStyle/>
          <a:p>
            <a:pPr algn="just">
              <a:lnSpc>
                <a:spcPts val="3483"/>
              </a:lnSpc>
            </a:pPr>
            <a:r>
              <a:rPr lang="en-US" sz="2799" b="1">
                <a:solidFill>
                  <a:srgbClr val="2D2261"/>
                </a:solidFill>
                <a:latin typeface="Red Hat Display Bold"/>
                <a:ea typeface="Red Hat Display Bold"/>
                <a:cs typeface="Red Hat Display Bold"/>
                <a:sym typeface="Red Hat Display Bold"/>
              </a:rPr>
              <a:t>143 346 commentaires (90%) n'ont aucun tag toxique, confirmant la prédominance des échanges constructifs</a:t>
            </a:r>
          </a:p>
        </p:txBody>
      </p:sp>
      <p:sp>
        <p:nvSpPr>
          <p:cNvPr id="19" name="TextBox 19"/>
          <p:cNvSpPr txBox="1"/>
          <p:nvPr/>
        </p:nvSpPr>
        <p:spPr>
          <a:xfrm>
            <a:off x="4007417" y="5653455"/>
            <a:ext cx="12355764" cy="870311"/>
          </a:xfrm>
          <a:prstGeom prst="rect">
            <a:avLst/>
          </a:prstGeom>
        </p:spPr>
        <p:txBody>
          <a:bodyPr lIns="0" tIns="0" rIns="0" bIns="0" rtlCol="0" anchor="t">
            <a:spAutoFit/>
          </a:bodyPr>
          <a:lstStyle/>
          <a:p>
            <a:pPr algn="just">
              <a:lnSpc>
                <a:spcPts val="3483"/>
              </a:lnSpc>
            </a:pPr>
            <a:r>
              <a:rPr lang="en-US" sz="2799" b="1">
                <a:solidFill>
                  <a:srgbClr val="2D2261"/>
                </a:solidFill>
                <a:latin typeface="Red Hat Display Bold"/>
                <a:ea typeface="Red Hat Display Bold"/>
                <a:cs typeface="Red Hat Display Bold"/>
                <a:sym typeface="Red Hat Display Bold"/>
              </a:rPr>
              <a:t>La plupart des commentaires toxiques portent 1-2 tags, avec une fréquence qui diminue avec le nombre de tags</a:t>
            </a:r>
          </a:p>
        </p:txBody>
      </p:sp>
      <p:sp>
        <p:nvSpPr>
          <p:cNvPr id="20" name="TextBox 20"/>
          <p:cNvSpPr txBox="1"/>
          <p:nvPr/>
        </p:nvSpPr>
        <p:spPr>
          <a:xfrm>
            <a:off x="4007417" y="7444600"/>
            <a:ext cx="12355764" cy="870311"/>
          </a:xfrm>
          <a:prstGeom prst="rect">
            <a:avLst/>
          </a:prstGeom>
        </p:spPr>
        <p:txBody>
          <a:bodyPr lIns="0" tIns="0" rIns="0" bIns="0" rtlCol="0" anchor="t">
            <a:spAutoFit/>
          </a:bodyPr>
          <a:lstStyle/>
          <a:p>
            <a:pPr algn="just">
              <a:lnSpc>
                <a:spcPts val="3483"/>
              </a:lnSpc>
            </a:pPr>
            <a:r>
              <a:rPr lang="en-US" sz="2799" b="1">
                <a:solidFill>
                  <a:srgbClr val="2D2261"/>
                </a:solidFill>
                <a:latin typeface="Red Hat Display Bold"/>
                <a:ea typeface="Red Hat Display Bold"/>
                <a:cs typeface="Red Hat Display Bold"/>
                <a:sym typeface="Red Hat Display Bold"/>
              </a:rPr>
              <a:t>Seulement 701 commentaires (0.4%) cumulent 5-6 tags, représentant des cas d'agressivité multiforme exceptionnels</a:t>
            </a:r>
          </a:p>
        </p:txBody>
      </p:sp>
      <p:sp>
        <p:nvSpPr>
          <p:cNvPr id="21" name="TextBox 21"/>
          <p:cNvSpPr txBox="1"/>
          <p:nvPr/>
        </p:nvSpPr>
        <p:spPr>
          <a:xfrm>
            <a:off x="2567679" y="4051154"/>
            <a:ext cx="959825" cy="496468"/>
          </a:xfrm>
          <a:prstGeom prst="rect">
            <a:avLst/>
          </a:prstGeom>
        </p:spPr>
        <p:txBody>
          <a:bodyPr lIns="0" tIns="0" rIns="0" bIns="0" rtlCol="0" anchor="t">
            <a:spAutoFit/>
          </a:bodyPr>
          <a:lstStyle/>
          <a:p>
            <a:pPr algn="ctr">
              <a:lnSpc>
                <a:spcPts val="3980"/>
              </a:lnSpc>
            </a:pPr>
            <a:r>
              <a:rPr lang="en-US" sz="3199" b="1">
                <a:solidFill>
                  <a:srgbClr val="FFFFFF"/>
                </a:solidFill>
                <a:latin typeface="Red Hat Display Bold"/>
                <a:ea typeface="Red Hat Display Bold"/>
                <a:cs typeface="Red Hat Display Bold"/>
                <a:sym typeface="Red Hat Display Bold"/>
              </a:rPr>
              <a:t>01</a:t>
            </a:r>
          </a:p>
        </p:txBody>
      </p:sp>
      <p:sp>
        <p:nvSpPr>
          <p:cNvPr id="22" name="TextBox 22"/>
          <p:cNvSpPr txBox="1"/>
          <p:nvPr/>
        </p:nvSpPr>
        <p:spPr>
          <a:xfrm>
            <a:off x="2567679" y="5840377"/>
            <a:ext cx="959825" cy="496468"/>
          </a:xfrm>
          <a:prstGeom prst="rect">
            <a:avLst/>
          </a:prstGeom>
        </p:spPr>
        <p:txBody>
          <a:bodyPr lIns="0" tIns="0" rIns="0" bIns="0" rtlCol="0" anchor="t">
            <a:spAutoFit/>
          </a:bodyPr>
          <a:lstStyle/>
          <a:p>
            <a:pPr algn="ctr">
              <a:lnSpc>
                <a:spcPts val="3980"/>
              </a:lnSpc>
            </a:pPr>
            <a:r>
              <a:rPr lang="en-US" sz="3199" b="1">
                <a:solidFill>
                  <a:srgbClr val="FFFFFF"/>
                </a:solidFill>
                <a:latin typeface="Red Hat Display Bold"/>
                <a:ea typeface="Red Hat Display Bold"/>
                <a:cs typeface="Red Hat Display Bold"/>
                <a:sym typeface="Red Hat Display Bold"/>
              </a:rPr>
              <a:t>02</a:t>
            </a:r>
          </a:p>
        </p:txBody>
      </p:sp>
      <p:sp>
        <p:nvSpPr>
          <p:cNvPr id="23" name="TextBox 23"/>
          <p:cNvSpPr txBox="1"/>
          <p:nvPr/>
        </p:nvSpPr>
        <p:spPr>
          <a:xfrm>
            <a:off x="2602912" y="7631522"/>
            <a:ext cx="959825" cy="496468"/>
          </a:xfrm>
          <a:prstGeom prst="rect">
            <a:avLst/>
          </a:prstGeom>
        </p:spPr>
        <p:txBody>
          <a:bodyPr lIns="0" tIns="0" rIns="0" bIns="0" rtlCol="0" anchor="t">
            <a:spAutoFit/>
          </a:bodyPr>
          <a:lstStyle/>
          <a:p>
            <a:pPr algn="ctr">
              <a:lnSpc>
                <a:spcPts val="3980"/>
              </a:lnSpc>
            </a:pPr>
            <a:r>
              <a:rPr lang="en-US" sz="3199" b="1">
                <a:solidFill>
                  <a:srgbClr val="FFFFFF"/>
                </a:solidFill>
                <a:latin typeface="Red Hat Display Bold"/>
                <a:ea typeface="Red Hat Display Bold"/>
                <a:cs typeface="Red Hat Display Bold"/>
                <a:sym typeface="Red Hat Display Bold"/>
              </a:rPr>
              <a:t>03</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6548053" y="5143500"/>
            <a:ext cx="5191894" cy="4918139"/>
          </a:xfrm>
          <a:custGeom>
            <a:avLst/>
            <a:gdLst/>
            <a:ahLst/>
            <a:cxnLst/>
            <a:rect l="l" t="t" r="r" b="b"/>
            <a:pathLst>
              <a:path w="5191894" h="4918139">
                <a:moveTo>
                  <a:pt x="0" y="0"/>
                </a:moveTo>
                <a:lnTo>
                  <a:pt x="5191894" y="0"/>
                </a:lnTo>
                <a:lnTo>
                  <a:pt x="5191894" y="4918139"/>
                </a:lnTo>
                <a:lnTo>
                  <a:pt x="0" y="49181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6" name="TextBox 6"/>
          <p:cNvSpPr txBox="1"/>
          <p:nvPr/>
        </p:nvSpPr>
        <p:spPr>
          <a:xfrm>
            <a:off x="919853" y="296934"/>
            <a:ext cx="13616194"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ANALYSE MULTI-TAGS</a:t>
            </a:r>
          </a:p>
        </p:txBody>
      </p:sp>
      <p:sp>
        <p:nvSpPr>
          <p:cNvPr id="7" name="TextBox 7"/>
          <p:cNvSpPr txBox="1"/>
          <p:nvPr/>
        </p:nvSpPr>
        <p:spPr>
          <a:xfrm>
            <a:off x="2045143" y="3459987"/>
            <a:ext cx="14197714" cy="719220"/>
          </a:xfrm>
          <a:prstGeom prst="rect">
            <a:avLst/>
          </a:prstGeom>
        </p:spPr>
        <p:txBody>
          <a:bodyPr lIns="0" tIns="0" rIns="0" bIns="0" rtlCol="0" anchor="t">
            <a:spAutoFit/>
          </a:bodyPr>
          <a:lstStyle/>
          <a:p>
            <a:pPr algn="ctr">
              <a:lnSpc>
                <a:spcPts val="5931"/>
              </a:lnSpc>
              <a:spcBef>
                <a:spcPct val="0"/>
              </a:spcBef>
            </a:pPr>
            <a:r>
              <a:rPr lang="en-US" sz="4236" b="1" spc="84">
                <a:solidFill>
                  <a:srgbClr val="000000"/>
                </a:solidFill>
                <a:latin typeface="Garet Bold"/>
                <a:ea typeface="Garet Bold"/>
                <a:cs typeface="Garet Bold"/>
                <a:sym typeface="Garet Bold"/>
              </a:rPr>
              <a:t>QUELLES ÉTIQUETTES APPARAISSENT ENSEMBLE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8041638" y="1733898"/>
            <a:ext cx="9869784" cy="8505959"/>
          </a:xfrm>
          <a:custGeom>
            <a:avLst/>
            <a:gdLst/>
            <a:ahLst/>
            <a:cxnLst/>
            <a:rect l="l" t="t" r="r" b="b"/>
            <a:pathLst>
              <a:path w="9869784" h="8505959">
                <a:moveTo>
                  <a:pt x="0" y="0"/>
                </a:moveTo>
                <a:lnTo>
                  <a:pt x="9869784" y="0"/>
                </a:lnTo>
                <a:lnTo>
                  <a:pt x="9869784" y="8505959"/>
                </a:lnTo>
                <a:lnTo>
                  <a:pt x="0" y="8505959"/>
                </a:lnTo>
                <a:lnTo>
                  <a:pt x="0" y="0"/>
                </a:lnTo>
                <a:close/>
              </a:path>
            </a:pathLst>
          </a:custGeom>
          <a:blipFill>
            <a:blip r:embed="rId3"/>
            <a:stretch>
              <a:fillRect/>
            </a:stretch>
          </a:blipFill>
        </p:spPr>
        <p:txBody>
          <a:bodyPr/>
          <a:lstStyle/>
          <a:p>
            <a:endParaRPr lang="fr-FR"/>
          </a:p>
        </p:txBody>
      </p:sp>
      <p:sp>
        <p:nvSpPr>
          <p:cNvPr id="6" name="Freeform 6"/>
          <p:cNvSpPr/>
          <p:nvPr/>
        </p:nvSpPr>
        <p:spPr>
          <a:xfrm>
            <a:off x="416505" y="4300122"/>
            <a:ext cx="6713454" cy="1686755"/>
          </a:xfrm>
          <a:custGeom>
            <a:avLst/>
            <a:gdLst/>
            <a:ahLst/>
            <a:cxnLst/>
            <a:rect l="l" t="t" r="r" b="b"/>
            <a:pathLst>
              <a:path w="6713454" h="1686755">
                <a:moveTo>
                  <a:pt x="0" y="0"/>
                </a:moveTo>
                <a:lnTo>
                  <a:pt x="6713454" y="0"/>
                </a:lnTo>
                <a:lnTo>
                  <a:pt x="6713454" y="1686756"/>
                </a:lnTo>
                <a:lnTo>
                  <a:pt x="0" y="1686756"/>
                </a:lnTo>
                <a:lnTo>
                  <a:pt x="0" y="0"/>
                </a:lnTo>
                <a:close/>
              </a:path>
            </a:pathLst>
          </a:custGeom>
          <a:blipFill>
            <a:blip r:embed="rId4"/>
            <a:stretch>
              <a:fillRect/>
            </a:stretch>
          </a:blipFill>
        </p:spPr>
        <p:txBody>
          <a:bodyPr/>
          <a:lstStyle/>
          <a:p>
            <a:endParaRPr lang="fr-FR"/>
          </a:p>
        </p:txBody>
      </p:sp>
      <p:sp>
        <p:nvSpPr>
          <p:cNvPr id="7" name="TextBox 7"/>
          <p:cNvSpPr txBox="1"/>
          <p:nvPr/>
        </p:nvSpPr>
        <p:spPr>
          <a:xfrm>
            <a:off x="919853" y="296934"/>
            <a:ext cx="13616194"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ANALYSE MULTI-TAGS</a:t>
            </a:r>
          </a:p>
        </p:txBody>
      </p:sp>
      <p:sp>
        <p:nvSpPr>
          <p:cNvPr id="8" name="TextBox 8"/>
          <p:cNvSpPr txBox="1"/>
          <p:nvPr/>
        </p:nvSpPr>
        <p:spPr>
          <a:xfrm>
            <a:off x="919853" y="2098510"/>
            <a:ext cx="652490" cy="581406"/>
          </a:xfrm>
          <a:prstGeom prst="rect">
            <a:avLst/>
          </a:prstGeom>
        </p:spPr>
        <p:txBody>
          <a:bodyPr lIns="0" tIns="0" rIns="0" bIns="0" rtlCol="0" anchor="t">
            <a:spAutoFit/>
          </a:bodyPr>
          <a:lstStyle/>
          <a:p>
            <a:pPr marL="0" lvl="0" indent="0" algn="l">
              <a:lnSpc>
                <a:spcPts val="4601"/>
              </a:lnSpc>
            </a:pPr>
            <a:r>
              <a:rPr lang="en-US" sz="3899" spc="-77">
                <a:solidFill>
                  <a:srgbClr val="002250"/>
                </a:solidFill>
                <a:latin typeface="League Spartan"/>
                <a:ea typeface="League Spartan"/>
                <a:cs typeface="League Spartan"/>
                <a:sym typeface="League Spartan"/>
              </a:rPr>
              <a:t>1</a:t>
            </a:r>
          </a:p>
        </p:txBody>
      </p:sp>
      <p:sp>
        <p:nvSpPr>
          <p:cNvPr id="9" name="TextBox 9"/>
          <p:cNvSpPr txBox="1"/>
          <p:nvPr/>
        </p:nvSpPr>
        <p:spPr>
          <a:xfrm>
            <a:off x="1572344" y="2103463"/>
            <a:ext cx="5843346" cy="1162431"/>
          </a:xfrm>
          <a:prstGeom prst="rect">
            <a:avLst/>
          </a:prstGeom>
        </p:spPr>
        <p:txBody>
          <a:bodyPr lIns="0" tIns="0" rIns="0" bIns="0" rtlCol="0" anchor="t">
            <a:spAutoFit/>
          </a:bodyPr>
          <a:lstStyle/>
          <a:p>
            <a:pPr algn="l">
              <a:lnSpc>
                <a:spcPts val="4601"/>
              </a:lnSpc>
            </a:pPr>
            <a:r>
              <a:rPr lang="en-US" sz="3899" b="1" spc="-77">
                <a:solidFill>
                  <a:srgbClr val="002250"/>
                </a:solidFill>
                <a:latin typeface="League Spartan"/>
                <a:ea typeface="League Spartan"/>
                <a:cs typeface="League Spartan"/>
                <a:sym typeface="League Spartan"/>
              </a:rPr>
              <a:t>Matrice de Corrélation </a:t>
            </a:r>
          </a:p>
          <a:p>
            <a:pPr marL="0" lvl="0" indent="0" algn="l">
              <a:lnSpc>
                <a:spcPts val="4601"/>
              </a:lnSpc>
            </a:pPr>
            <a:r>
              <a:rPr lang="en-US" sz="3899" b="1" spc="-77">
                <a:solidFill>
                  <a:srgbClr val="002250"/>
                </a:solidFill>
                <a:latin typeface="League Spartan"/>
                <a:ea typeface="League Spartan"/>
                <a:cs typeface="League Spartan"/>
                <a:sym typeface="League Spartan"/>
              </a:rPr>
              <a:t>avec Pearson</a:t>
            </a:r>
          </a:p>
        </p:txBody>
      </p:sp>
      <p:sp>
        <p:nvSpPr>
          <p:cNvPr id="10" name="TextBox 10"/>
          <p:cNvSpPr txBox="1"/>
          <p:nvPr/>
        </p:nvSpPr>
        <p:spPr>
          <a:xfrm>
            <a:off x="416505" y="8013750"/>
            <a:ext cx="5815509" cy="408051"/>
          </a:xfrm>
          <a:prstGeom prst="rect">
            <a:avLst/>
          </a:prstGeom>
        </p:spPr>
        <p:txBody>
          <a:bodyPr lIns="0" tIns="0" rIns="0" bIns="0" rtlCol="0" anchor="t">
            <a:spAutoFit/>
          </a:bodyPr>
          <a:lstStyle/>
          <a:p>
            <a:pPr algn="ctr">
              <a:lnSpc>
                <a:spcPts val="3234"/>
              </a:lnSpc>
              <a:spcBef>
                <a:spcPct val="0"/>
              </a:spcBef>
            </a:pPr>
            <a:r>
              <a:rPr lang="en-US" sz="2310" b="1" spc="46">
                <a:solidFill>
                  <a:srgbClr val="000000"/>
                </a:solidFill>
                <a:latin typeface="Poppins Bold"/>
                <a:ea typeface="Poppins Bold"/>
                <a:cs typeface="Poppins Bold"/>
                <a:sym typeface="Poppins Bold"/>
              </a:rPr>
              <a:t>mₓ, mᵧ</a:t>
            </a:r>
            <a:r>
              <a:rPr lang="en-US" sz="2310" spc="46">
                <a:solidFill>
                  <a:srgbClr val="000000"/>
                </a:solidFill>
                <a:latin typeface="Poppins"/>
                <a:ea typeface="Poppins"/>
                <a:cs typeface="Poppins"/>
                <a:sym typeface="Poppins"/>
              </a:rPr>
              <a:t>: les valeurs moyennes de x et y</a:t>
            </a:r>
          </a:p>
        </p:txBody>
      </p:sp>
      <p:sp>
        <p:nvSpPr>
          <p:cNvPr id="11" name="TextBox 11"/>
          <p:cNvSpPr txBox="1"/>
          <p:nvPr/>
        </p:nvSpPr>
        <p:spPr>
          <a:xfrm>
            <a:off x="597991" y="6290922"/>
            <a:ext cx="7129959" cy="817692"/>
          </a:xfrm>
          <a:prstGeom prst="rect">
            <a:avLst/>
          </a:prstGeom>
        </p:spPr>
        <p:txBody>
          <a:bodyPr lIns="0" tIns="0" rIns="0" bIns="0" rtlCol="0" anchor="t">
            <a:spAutoFit/>
          </a:bodyPr>
          <a:lstStyle/>
          <a:p>
            <a:pPr algn="just">
              <a:lnSpc>
                <a:spcPts val="3234"/>
              </a:lnSpc>
              <a:spcBef>
                <a:spcPct val="0"/>
              </a:spcBef>
            </a:pPr>
            <a:r>
              <a:rPr lang="en-US" sz="2310" b="1" spc="46">
                <a:solidFill>
                  <a:srgbClr val="000000"/>
                </a:solidFill>
                <a:latin typeface="Poppins Bold"/>
                <a:ea typeface="Poppins Bold"/>
                <a:cs typeface="Poppins Bold"/>
                <a:sym typeface="Poppins Bold"/>
              </a:rPr>
              <a:t>x, y:</a:t>
            </a:r>
            <a:r>
              <a:rPr lang="en-US" sz="2310" spc="46">
                <a:solidFill>
                  <a:srgbClr val="000000"/>
                </a:solidFill>
                <a:latin typeface="Poppins"/>
                <a:ea typeface="Poppins"/>
                <a:cs typeface="Poppins"/>
                <a:sym typeface="Poppins"/>
              </a:rPr>
              <a:t> vecteurs des occurrences de deux tags                 différents pour chaque commentaire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BFCFE"/>
        </a:solidFill>
        <a:effectLst/>
      </p:bgPr>
    </p:bg>
    <p:spTree>
      <p:nvGrpSpPr>
        <p:cNvPr id="1" name=""/>
        <p:cNvGrpSpPr/>
        <p:nvPr/>
      </p:nvGrpSpPr>
      <p:grpSpPr>
        <a:xfrm>
          <a:off x="0" y="0"/>
          <a:ext cx="0" cy="0"/>
          <a:chOff x="0" y="0"/>
          <a:chExt cx="0" cy="0"/>
        </a:xfrm>
      </p:grpSpPr>
      <p:sp>
        <p:nvSpPr>
          <p:cNvPr id="2" name="Freeform 2"/>
          <p:cNvSpPr/>
          <p:nvPr/>
        </p:nvSpPr>
        <p:spPr>
          <a:xfrm>
            <a:off x="278243" y="3549551"/>
            <a:ext cx="4899276" cy="3623338"/>
          </a:xfrm>
          <a:custGeom>
            <a:avLst/>
            <a:gdLst/>
            <a:ahLst/>
            <a:cxnLst/>
            <a:rect l="l" t="t" r="r" b="b"/>
            <a:pathLst>
              <a:path w="4899276" h="3623338">
                <a:moveTo>
                  <a:pt x="0" y="0"/>
                </a:moveTo>
                <a:lnTo>
                  <a:pt x="4899276" y="0"/>
                </a:lnTo>
                <a:lnTo>
                  <a:pt x="4899276" y="3623338"/>
                </a:lnTo>
                <a:lnTo>
                  <a:pt x="0" y="36233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TextBox 3"/>
          <p:cNvSpPr txBox="1"/>
          <p:nvPr/>
        </p:nvSpPr>
        <p:spPr>
          <a:xfrm>
            <a:off x="6912296" y="966533"/>
            <a:ext cx="2419875" cy="897469"/>
          </a:xfrm>
          <a:prstGeom prst="rect">
            <a:avLst/>
          </a:prstGeom>
        </p:spPr>
        <p:txBody>
          <a:bodyPr lIns="0" tIns="0" rIns="0" bIns="0" rtlCol="0" anchor="t">
            <a:spAutoFit/>
          </a:bodyPr>
          <a:lstStyle/>
          <a:p>
            <a:pPr algn="l">
              <a:lnSpc>
                <a:spcPts val="7113"/>
              </a:lnSpc>
            </a:pPr>
            <a:r>
              <a:rPr lang="en-US" sz="5718" b="1">
                <a:solidFill>
                  <a:srgbClr val="2D2261"/>
                </a:solidFill>
                <a:latin typeface="Red Hat Display Bold"/>
                <a:ea typeface="Red Hat Display Bold"/>
                <a:cs typeface="Red Hat Display Bold"/>
                <a:sym typeface="Red Hat Display Bold"/>
              </a:rPr>
              <a:t>Plan</a:t>
            </a:r>
          </a:p>
        </p:txBody>
      </p:sp>
      <p:sp>
        <p:nvSpPr>
          <p:cNvPr id="4" name="Freeform 4"/>
          <p:cNvSpPr/>
          <p:nvPr/>
        </p:nvSpPr>
        <p:spPr>
          <a:xfrm rot="715246">
            <a:off x="12993540" y="-2095015"/>
            <a:ext cx="6727323" cy="4586811"/>
          </a:xfrm>
          <a:custGeom>
            <a:avLst/>
            <a:gdLst/>
            <a:ahLst/>
            <a:cxnLst/>
            <a:rect l="l" t="t" r="r" b="b"/>
            <a:pathLst>
              <a:path w="6727323" h="4586811">
                <a:moveTo>
                  <a:pt x="0" y="0"/>
                </a:moveTo>
                <a:lnTo>
                  <a:pt x="6727323" y="0"/>
                </a:lnTo>
                <a:lnTo>
                  <a:pt x="6727323" y="4586812"/>
                </a:lnTo>
                <a:lnTo>
                  <a:pt x="0" y="4586812"/>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fr-FR"/>
          </a:p>
        </p:txBody>
      </p:sp>
      <p:sp>
        <p:nvSpPr>
          <p:cNvPr id="5" name="Freeform 5"/>
          <p:cNvSpPr/>
          <p:nvPr/>
        </p:nvSpPr>
        <p:spPr>
          <a:xfrm rot="635325">
            <a:off x="-2421096" y="8051051"/>
            <a:ext cx="7907020" cy="6699403"/>
          </a:xfrm>
          <a:custGeom>
            <a:avLst/>
            <a:gdLst/>
            <a:ahLst/>
            <a:cxnLst/>
            <a:rect l="l" t="t" r="r" b="b"/>
            <a:pathLst>
              <a:path w="7907020" h="6699403">
                <a:moveTo>
                  <a:pt x="0" y="0"/>
                </a:moveTo>
                <a:lnTo>
                  <a:pt x="7907021" y="0"/>
                </a:lnTo>
                <a:lnTo>
                  <a:pt x="7907021" y="6699402"/>
                </a:lnTo>
                <a:lnTo>
                  <a:pt x="0" y="6699402"/>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txBody>
          <a:bodyPr/>
          <a:lstStyle/>
          <a:p>
            <a:endParaRPr lang="fr-FR"/>
          </a:p>
        </p:txBody>
      </p:sp>
      <p:sp>
        <p:nvSpPr>
          <p:cNvPr id="6" name="Freeform 6"/>
          <p:cNvSpPr/>
          <p:nvPr/>
        </p:nvSpPr>
        <p:spPr>
          <a:xfrm rot="-226878">
            <a:off x="-267547" y="148087"/>
            <a:ext cx="4576141" cy="2579280"/>
          </a:xfrm>
          <a:custGeom>
            <a:avLst/>
            <a:gdLst/>
            <a:ahLst/>
            <a:cxnLst/>
            <a:rect l="l" t="t" r="r" b="b"/>
            <a:pathLst>
              <a:path w="4576141" h="2579280">
                <a:moveTo>
                  <a:pt x="0" y="0"/>
                </a:moveTo>
                <a:lnTo>
                  <a:pt x="4576141" y="0"/>
                </a:lnTo>
                <a:lnTo>
                  <a:pt x="4576141" y="2579280"/>
                </a:lnTo>
                <a:lnTo>
                  <a:pt x="0" y="25792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fr-FR"/>
          </a:p>
        </p:txBody>
      </p:sp>
      <p:sp>
        <p:nvSpPr>
          <p:cNvPr id="7" name="Freeform 7"/>
          <p:cNvSpPr/>
          <p:nvPr/>
        </p:nvSpPr>
        <p:spPr>
          <a:xfrm rot="1175026">
            <a:off x="16376299" y="7891685"/>
            <a:ext cx="2835471" cy="4114800"/>
          </a:xfrm>
          <a:custGeom>
            <a:avLst/>
            <a:gdLst/>
            <a:ahLst/>
            <a:cxnLst/>
            <a:rect l="l" t="t" r="r" b="b"/>
            <a:pathLst>
              <a:path w="2835471" h="4114800">
                <a:moveTo>
                  <a:pt x="0" y="0"/>
                </a:moveTo>
                <a:lnTo>
                  <a:pt x="2835471" y="0"/>
                </a:lnTo>
                <a:lnTo>
                  <a:pt x="283547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fr-FR"/>
          </a:p>
        </p:txBody>
      </p:sp>
      <p:grpSp>
        <p:nvGrpSpPr>
          <p:cNvPr id="8" name="Group 8"/>
          <p:cNvGrpSpPr/>
          <p:nvPr/>
        </p:nvGrpSpPr>
        <p:grpSpPr>
          <a:xfrm>
            <a:off x="6889886" y="2388136"/>
            <a:ext cx="969409" cy="969409"/>
            <a:chOff x="0" y="0"/>
            <a:chExt cx="812800" cy="812800"/>
          </a:xfrm>
        </p:grpSpPr>
        <p:sp>
          <p:nvSpPr>
            <p:cNvPr id="9" name="Freeform 9"/>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9BA7FD"/>
            </a:solidFill>
          </p:spPr>
          <p:txBody>
            <a:bodyPr/>
            <a:lstStyle/>
            <a:p>
              <a:endParaRPr lang="fr-FR"/>
            </a:p>
          </p:txBody>
        </p:sp>
        <p:sp>
          <p:nvSpPr>
            <p:cNvPr id="10" name="TextBox 10"/>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FFFFFF"/>
                  </a:solidFill>
                  <a:latin typeface="Garet Bold"/>
                  <a:ea typeface="Garet Bold"/>
                  <a:cs typeface="Garet Bold"/>
                  <a:sym typeface="Garet Bold"/>
                </a:rPr>
                <a:t>01</a:t>
              </a:r>
            </a:p>
          </p:txBody>
        </p:sp>
      </p:grpSp>
      <p:grpSp>
        <p:nvGrpSpPr>
          <p:cNvPr id="11" name="Group 11"/>
          <p:cNvGrpSpPr/>
          <p:nvPr/>
        </p:nvGrpSpPr>
        <p:grpSpPr>
          <a:xfrm>
            <a:off x="6889886" y="3569082"/>
            <a:ext cx="969409" cy="969409"/>
            <a:chOff x="0" y="0"/>
            <a:chExt cx="812800" cy="812800"/>
          </a:xfrm>
        </p:grpSpPr>
        <p:sp>
          <p:nvSpPr>
            <p:cNvPr id="12" name="Freeform 12"/>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9BA7FD"/>
            </a:solidFill>
          </p:spPr>
          <p:txBody>
            <a:bodyPr/>
            <a:lstStyle/>
            <a:p>
              <a:endParaRPr lang="fr-FR"/>
            </a:p>
          </p:txBody>
        </p:sp>
        <p:sp>
          <p:nvSpPr>
            <p:cNvPr id="13" name="TextBox 13"/>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FFFFFF"/>
                  </a:solidFill>
                  <a:latin typeface="Garet Bold"/>
                  <a:ea typeface="Garet Bold"/>
                  <a:cs typeface="Garet Bold"/>
                  <a:sym typeface="Garet Bold"/>
                </a:rPr>
                <a:t>02</a:t>
              </a:r>
            </a:p>
          </p:txBody>
        </p:sp>
      </p:grpSp>
      <p:grpSp>
        <p:nvGrpSpPr>
          <p:cNvPr id="14" name="Group 14"/>
          <p:cNvGrpSpPr/>
          <p:nvPr/>
        </p:nvGrpSpPr>
        <p:grpSpPr>
          <a:xfrm>
            <a:off x="6912296" y="4748041"/>
            <a:ext cx="969409" cy="969409"/>
            <a:chOff x="0" y="0"/>
            <a:chExt cx="812800" cy="812800"/>
          </a:xfrm>
        </p:grpSpPr>
        <p:sp>
          <p:nvSpPr>
            <p:cNvPr id="15" name="Freeform 15"/>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9BA7FD"/>
            </a:solidFill>
          </p:spPr>
          <p:txBody>
            <a:bodyPr/>
            <a:lstStyle/>
            <a:p>
              <a:endParaRPr lang="fr-FR"/>
            </a:p>
          </p:txBody>
        </p:sp>
        <p:sp>
          <p:nvSpPr>
            <p:cNvPr id="16" name="TextBox 16"/>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FFFFFF"/>
                  </a:solidFill>
                  <a:latin typeface="Garet Bold"/>
                  <a:ea typeface="Garet Bold"/>
                  <a:cs typeface="Garet Bold"/>
                  <a:sym typeface="Garet Bold"/>
                </a:rPr>
                <a:t>03</a:t>
              </a:r>
            </a:p>
          </p:txBody>
        </p:sp>
      </p:grpSp>
      <p:grpSp>
        <p:nvGrpSpPr>
          <p:cNvPr id="17" name="Group 17"/>
          <p:cNvGrpSpPr/>
          <p:nvPr/>
        </p:nvGrpSpPr>
        <p:grpSpPr>
          <a:xfrm>
            <a:off x="6912296" y="5928987"/>
            <a:ext cx="969409" cy="969409"/>
            <a:chOff x="0" y="0"/>
            <a:chExt cx="812800" cy="812800"/>
          </a:xfrm>
        </p:grpSpPr>
        <p:sp>
          <p:nvSpPr>
            <p:cNvPr id="18" name="Freeform 18"/>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9BA7FD"/>
            </a:solidFill>
          </p:spPr>
          <p:txBody>
            <a:bodyPr/>
            <a:lstStyle/>
            <a:p>
              <a:endParaRPr lang="fr-FR"/>
            </a:p>
          </p:txBody>
        </p:sp>
        <p:sp>
          <p:nvSpPr>
            <p:cNvPr id="19" name="TextBox 19"/>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FFFFFF"/>
                  </a:solidFill>
                  <a:latin typeface="Garet Bold"/>
                  <a:ea typeface="Garet Bold"/>
                  <a:cs typeface="Garet Bold"/>
                  <a:sym typeface="Garet Bold"/>
                </a:rPr>
                <a:t>04</a:t>
              </a:r>
            </a:p>
          </p:txBody>
        </p:sp>
      </p:grpSp>
      <p:grpSp>
        <p:nvGrpSpPr>
          <p:cNvPr id="20" name="Group 20"/>
          <p:cNvGrpSpPr/>
          <p:nvPr/>
        </p:nvGrpSpPr>
        <p:grpSpPr>
          <a:xfrm>
            <a:off x="6912296" y="7109933"/>
            <a:ext cx="969409" cy="969409"/>
            <a:chOff x="0" y="0"/>
            <a:chExt cx="812800" cy="812800"/>
          </a:xfrm>
        </p:grpSpPr>
        <p:sp>
          <p:nvSpPr>
            <p:cNvPr id="21" name="Freeform 21"/>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9BA7FD"/>
            </a:solidFill>
          </p:spPr>
          <p:txBody>
            <a:bodyPr/>
            <a:lstStyle/>
            <a:p>
              <a:endParaRPr lang="fr-FR"/>
            </a:p>
          </p:txBody>
        </p:sp>
        <p:sp>
          <p:nvSpPr>
            <p:cNvPr id="22" name="TextBox 22"/>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FFFFFF"/>
                  </a:solidFill>
                  <a:latin typeface="Garet Bold"/>
                  <a:ea typeface="Garet Bold"/>
                  <a:cs typeface="Garet Bold"/>
                  <a:sym typeface="Garet Bold"/>
                </a:rPr>
                <a:t>05</a:t>
              </a:r>
            </a:p>
          </p:txBody>
        </p:sp>
      </p:grpSp>
      <p:sp>
        <p:nvSpPr>
          <p:cNvPr id="23" name="TextBox 23"/>
          <p:cNvSpPr txBox="1"/>
          <p:nvPr/>
        </p:nvSpPr>
        <p:spPr>
          <a:xfrm>
            <a:off x="8078597" y="2637891"/>
            <a:ext cx="7351823" cy="422275"/>
          </a:xfrm>
          <a:prstGeom prst="rect">
            <a:avLst/>
          </a:prstGeom>
        </p:spPr>
        <p:txBody>
          <a:bodyPr lIns="0" tIns="0" rIns="0" bIns="0" rtlCol="0" anchor="t">
            <a:spAutoFit/>
          </a:bodyPr>
          <a:lstStyle/>
          <a:p>
            <a:pPr algn="l">
              <a:lnSpc>
                <a:spcPts val="3499"/>
              </a:lnSpc>
            </a:pPr>
            <a:r>
              <a:rPr lang="en-US" sz="2499">
                <a:solidFill>
                  <a:srgbClr val="000000"/>
                </a:solidFill>
                <a:latin typeface="Garet"/>
                <a:ea typeface="Garet"/>
                <a:cs typeface="Garet"/>
                <a:sym typeface="Garet"/>
              </a:rPr>
              <a:t>Introduction et Problématique</a:t>
            </a:r>
          </a:p>
        </p:txBody>
      </p:sp>
      <p:sp>
        <p:nvSpPr>
          <p:cNvPr id="24" name="TextBox 24"/>
          <p:cNvSpPr txBox="1"/>
          <p:nvPr/>
        </p:nvSpPr>
        <p:spPr>
          <a:xfrm>
            <a:off x="8078597" y="3818837"/>
            <a:ext cx="7351823" cy="422275"/>
          </a:xfrm>
          <a:prstGeom prst="rect">
            <a:avLst/>
          </a:prstGeom>
        </p:spPr>
        <p:txBody>
          <a:bodyPr lIns="0" tIns="0" rIns="0" bIns="0" rtlCol="0" anchor="t">
            <a:spAutoFit/>
          </a:bodyPr>
          <a:lstStyle/>
          <a:p>
            <a:pPr algn="l">
              <a:lnSpc>
                <a:spcPts val="3499"/>
              </a:lnSpc>
            </a:pPr>
            <a:r>
              <a:rPr lang="en-US" sz="2499">
                <a:solidFill>
                  <a:srgbClr val="000000"/>
                </a:solidFill>
                <a:latin typeface="Garet"/>
                <a:ea typeface="Garet"/>
                <a:cs typeface="Garet"/>
                <a:sym typeface="Garet"/>
              </a:rPr>
              <a:t>Dataset et EDA</a:t>
            </a:r>
          </a:p>
        </p:txBody>
      </p:sp>
      <p:sp>
        <p:nvSpPr>
          <p:cNvPr id="25" name="TextBox 25"/>
          <p:cNvSpPr txBox="1"/>
          <p:nvPr/>
        </p:nvSpPr>
        <p:spPr>
          <a:xfrm>
            <a:off x="8101007" y="4997795"/>
            <a:ext cx="7351823" cy="422275"/>
          </a:xfrm>
          <a:prstGeom prst="rect">
            <a:avLst/>
          </a:prstGeom>
        </p:spPr>
        <p:txBody>
          <a:bodyPr lIns="0" tIns="0" rIns="0" bIns="0" rtlCol="0" anchor="t">
            <a:spAutoFit/>
          </a:bodyPr>
          <a:lstStyle/>
          <a:p>
            <a:pPr algn="l">
              <a:lnSpc>
                <a:spcPts val="3499"/>
              </a:lnSpc>
            </a:pPr>
            <a:r>
              <a:rPr lang="en-US" sz="2499">
                <a:solidFill>
                  <a:srgbClr val="000000"/>
                </a:solidFill>
                <a:latin typeface="Garet"/>
                <a:ea typeface="Garet"/>
                <a:cs typeface="Garet"/>
                <a:sym typeface="Garet"/>
              </a:rPr>
              <a:t>Modélisation &amp; pipelines</a:t>
            </a:r>
          </a:p>
        </p:txBody>
      </p:sp>
      <p:sp>
        <p:nvSpPr>
          <p:cNvPr id="26" name="TextBox 26"/>
          <p:cNvSpPr txBox="1"/>
          <p:nvPr/>
        </p:nvSpPr>
        <p:spPr>
          <a:xfrm>
            <a:off x="8101007" y="6178741"/>
            <a:ext cx="7351823" cy="422275"/>
          </a:xfrm>
          <a:prstGeom prst="rect">
            <a:avLst/>
          </a:prstGeom>
        </p:spPr>
        <p:txBody>
          <a:bodyPr lIns="0" tIns="0" rIns="0" bIns="0" rtlCol="0" anchor="t">
            <a:spAutoFit/>
          </a:bodyPr>
          <a:lstStyle/>
          <a:p>
            <a:pPr algn="l">
              <a:lnSpc>
                <a:spcPts val="3499"/>
              </a:lnSpc>
            </a:pPr>
            <a:r>
              <a:rPr lang="en-US" sz="2499">
                <a:solidFill>
                  <a:srgbClr val="000000"/>
                </a:solidFill>
                <a:latin typeface="Garet"/>
                <a:ea typeface="Garet"/>
                <a:cs typeface="Garet"/>
                <a:sym typeface="Garet"/>
              </a:rPr>
              <a:t>Résultats et Comparaison des Modèles</a:t>
            </a:r>
          </a:p>
        </p:txBody>
      </p:sp>
      <p:sp>
        <p:nvSpPr>
          <p:cNvPr id="27" name="TextBox 27"/>
          <p:cNvSpPr txBox="1"/>
          <p:nvPr/>
        </p:nvSpPr>
        <p:spPr>
          <a:xfrm>
            <a:off x="8101007" y="7359687"/>
            <a:ext cx="7351823" cy="422275"/>
          </a:xfrm>
          <a:prstGeom prst="rect">
            <a:avLst/>
          </a:prstGeom>
        </p:spPr>
        <p:txBody>
          <a:bodyPr lIns="0" tIns="0" rIns="0" bIns="0" rtlCol="0" anchor="t">
            <a:spAutoFit/>
          </a:bodyPr>
          <a:lstStyle/>
          <a:p>
            <a:pPr algn="l">
              <a:lnSpc>
                <a:spcPts val="3499"/>
              </a:lnSpc>
            </a:pPr>
            <a:r>
              <a:rPr lang="en-US" sz="2499">
                <a:solidFill>
                  <a:srgbClr val="000000"/>
                </a:solidFill>
                <a:latin typeface="Garet"/>
                <a:ea typeface="Garet"/>
                <a:cs typeface="Garet"/>
                <a:sym typeface="Garet"/>
              </a:rPr>
              <a:t>Démonstration</a:t>
            </a:r>
          </a:p>
        </p:txBody>
      </p:sp>
      <p:grpSp>
        <p:nvGrpSpPr>
          <p:cNvPr id="28" name="Group 28"/>
          <p:cNvGrpSpPr/>
          <p:nvPr/>
        </p:nvGrpSpPr>
        <p:grpSpPr>
          <a:xfrm>
            <a:off x="6912296" y="8288891"/>
            <a:ext cx="969409" cy="969409"/>
            <a:chOff x="0" y="0"/>
            <a:chExt cx="812800" cy="812800"/>
          </a:xfrm>
        </p:grpSpPr>
        <p:sp>
          <p:nvSpPr>
            <p:cNvPr id="29" name="Freeform 29"/>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9BA7FD"/>
            </a:solidFill>
          </p:spPr>
          <p:txBody>
            <a:bodyPr/>
            <a:lstStyle/>
            <a:p>
              <a:endParaRPr lang="fr-FR"/>
            </a:p>
          </p:txBody>
        </p:sp>
        <p:sp>
          <p:nvSpPr>
            <p:cNvPr id="30" name="TextBox 30"/>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FFFFFF"/>
                  </a:solidFill>
                  <a:latin typeface="Garet Bold"/>
                  <a:ea typeface="Garet Bold"/>
                  <a:cs typeface="Garet Bold"/>
                  <a:sym typeface="Garet Bold"/>
                </a:rPr>
                <a:t>06</a:t>
              </a:r>
            </a:p>
          </p:txBody>
        </p:sp>
      </p:grpSp>
      <p:sp>
        <p:nvSpPr>
          <p:cNvPr id="31" name="TextBox 31"/>
          <p:cNvSpPr txBox="1"/>
          <p:nvPr/>
        </p:nvSpPr>
        <p:spPr>
          <a:xfrm>
            <a:off x="8101007" y="8538646"/>
            <a:ext cx="7351823" cy="422341"/>
          </a:xfrm>
          <a:prstGeom prst="rect">
            <a:avLst/>
          </a:prstGeom>
        </p:spPr>
        <p:txBody>
          <a:bodyPr lIns="0" tIns="0" rIns="0" bIns="0" rtlCol="0" anchor="t">
            <a:spAutoFit/>
          </a:bodyPr>
          <a:lstStyle/>
          <a:p>
            <a:pPr algn="l">
              <a:lnSpc>
                <a:spcPts val="3499"/>
              </a:lnSpc>
            </a:pPr>
            <a:r>
              <a:rPr lang="en-US" sz="2499">
                <a:solidFill>
                  <a:srgbClr val="000000"/>
                </a:solidFill>
                <a:latin typeface="Garet"/>
                <a:ea typeface="Garet"/>
                <a:cs typeface="Garet"/>
                <a:sym typeface="Garet"/>
              </a:rPr>
              <a:t>Conclusion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919853" y="296934"/>
            <a:ext cx="13616194"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ANALYSE MULTI-TAGS</a:t>
            </a:r>
          </a:p>
        </p:txBody>
      </p:sp>
      <p:sp>
        <p:nvSpPr>
          <p:cNvPr id="6" name="Freeform 6"/>
          <p:cNvSpPr/>
          <p:nvPr/>
        </p:nvSpPr>
        <p:spPr>
          <a:xfrm rot="-10800000">
            <a:off x="12364053" y="5095466"/>
            <a:ext cx="3057434" cy="4162834"/>
          </a:xfrm>
          <a:custGeom>
            <a:avLst/>
            <a:gdLst/>
            <a:ahLst/>
            <a:cxnLst/>
            <a:rect l="l" t="t" r="r" b="b"/>
            <a:pathLst>
              <a:path w="3057434" h="4162834">
                <a:moveTo>
                  <a:pt x="0" y="0"/>
                </a:moveTo>
                <a:lnTo>
                  <a:pt x="3057435" y="0"/>
                </a:lnTo>
                <a:lnTo>
                  <a:pt x="3057435" y="4162834"/>
                </a:lnTo>
                <a:lnTo>
                  <a:pt x="0" y="416283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fr-FR"/>
          </a:p>
        </p:txBody>
      </p:sp>
      <p:sp>
        <p:nvSpPr>
          <p:cNvPr id="7" name="Freeform 7"/>
          <p:cNvSpPr/>
          <p:nvPr/>
        </p:nvSpPr>
        <p:spPr>
          <a:xfrm rot="-10800000">
            <a:off x="2866512" y="5095466"/>
            <a:ext cx="3057434" cy="4162834"/>
          </a:xfrm>
          <a:custGeom>
            <a:avLst/>
            <a:gdLst/>
            <a:ahLst/>
            <a:cxnLst/>
            <a:rect l="l" t="t" r="r" b="b"/>
            <a:pathLst>
              <a:path w="3057434" h="4162834">
                <a:moveTo>
                  <a:pt x="0" y="0"/>
                </a:moveTo>
                <a:lnTo>
                  <a:pt x="3057435" y="0"/>
                </a:lnTo>
                <a:lnTo>
                  <a:pt x="3057435" y="4162834"/>
                </a:lnTo>
                <a:lnTo>
                  <a:pt x="0" y="4162834"/>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fr-FR"/>
          </a:p>
        </p:txBody>
      </p:sp>
      <p:sp>
        <p:nvSpPr>
          <p:cNvPr id="8" name="Freeform 8"/>
          <p:cNvSpPr/>
          <p:nvPr/>
        </p:nvSpPr>
        <p:spPr>
          <a:xfrm rot="353897" flipV="1">
            <a:off x="9677789" y="4036236"/>
            <a:ext cx="4342219" cy="680728"/>
          </a:xfrm>
          <a:custGeom>
            <a:avLst/>
            <a:gdLst/>
            <a:ahLst/>
            <a:cxnLst/>
            <a:rect l="l" t="t" r="r" b="b"/>
            <a:pathLst>
              <a:path w="4342219" h="680728">
                <a:moveTo>
                  <a:pt x="0" y="680728"/>
                </a:moveTo>
                <a:lnTo>
                  <a:pt x="4342220" y="680728"/>
                </a:lnTo>
                <a:lnTo>
                  <a:pt x="4342220" y="0"/>
                </a:lnTo>
                <a:lnTo>
                  <a:pt x="0" y="0"/>
                </a:lnTo>
                <a:lnTo>
                  <a:pt x="0" y="680728"/>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9" name="Freeform 9"/>
          <p:cNvSpPr/>
          <p:nvPr/>
        </p:nvSpPr>
        <p:spPr>
          <a:xfrm rot="-335758" flipH="1" flipV="1">
            <a:off x="4418538" y="4073763"/>
            <a:ext cx="4430713" cy="694601"/>
          </a:xfrm>
          <a:custGeom>
            <a:avLst/>
            <a:gdLst/>
            <a:ahLst/>
            <a:cxnLst/>
            <a:rect l="l" t="t" r="r" b="b"/>
            <a:pathLst>
              <a:path w="4430713" h="694601">
                <a:moveTo>
                  <a:pt x="4430714" y="694601"/>
                </a:moveTo>
                <a:lnTo>
                  <a:pt x="0" y="694601"/>
                </a:lnTo>
                <a:lnTo>
                  <a:pt x="0" y="0"/>
                </a:lnTo>
                <a:lnTo>
                  <a:pt x="4430714" y="0"/>
                </a:lnTo>
                <a:lnTo>
                  <a:pt x="4430714" y="694601"/>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10" name="Freeform 10"/>
          <p:cNvSpPr/>
          <p:nvPr/>
        </p:nvSpPr>
        <p:spPr>
          <a:xfrm>
            <a:off x="7034916" y="1968727"/>
            <a:ext cx="4017935" cy="2865650"/>
          </a:xfrm>
          <a:custGeom>
            <a:avLst/>
            <a:gdLst/>
            <a:ahLst/>
            <a:cxnLst/>
            <a:rect l="l" t="t" r="r" b="b"/>
            <a:pathLst>
              <a:path w="4017935" h="2865650">
                <a:moveTo>
                  <a:pt x="0" y="0"/>
                </a:moveTo>
                <a:lnTo>
                  <a:pt x="4017935" y="0"/>
                </a:lnTo>
                <a:lnTo>
                  <a:pt x="4017935" y="2865649"/>
                </a:lnTo>
                <a:lnTo>
                  <a:pt x="0" y="286564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fr-FR"/>
          </a:p>
        </p:txBody>
      </p:sp>
      <p:sp>
        <p:nvSpPr>
          <p:cNvPr id="11" name="TextBox 11"/>
          <p:cNvSpPr txBox="1"/>
          <p:nvPr/>
        </p:nvSpPr>
        <p:spPr>
          <a:xfrm>
            <a:off x="7279310" y="3220176"/>
            <a:ext cx="3529148" cy="450916"/>
          </a:xfrm>
          <a:prstGeom prst="rect">
            <a:avLst/>
          </a:prstGeom>
        </p:spPr>
        <p:txBody>
          <a:bodyPr lIns="0" tIns="0" rIns="0" bIns="0" rtlCol="0" anchor="t">
            <a:spAutoFit/>
          </a:bodyPr>
          <a:lstStyle/>
          <a:p>
            <a:pPr marL="0" lvl="0" indent="0" algn="ctr">
              <a:lnSpc>
                <a:spcPts val="3499"/>
              </a:lnSpc>
              <a:spcBef>
                <a:spcPct val="0"/>
              </a:spcBef>
            </a:pPr>
            <a:r>
              <a:rPr lang="en-US" sz="3499" spc="34">
                <a:solidFill>
                  <a:srgbClr val="373739"/>
                </a:solidFill>
                <a:latin typeface="League Spartan"/>
                <a:ea typeface="League Spartan"/>
                <a:cs typeface="League Spartan"/>
                <a:sym typeface="League Spartan"/>
              </a:rPr>
              <a:t>ALTERNATIVES</a:t>
            </a:r>
          </a:p>
        </p:txBody>
      </p:sp>
      <p:sp>
        <p:nvSpPr>
          <p:cNvPr id="12" name="TextBox 12"/>
          <p:cNvSpPr txBox="1"/>
          <p:nvPr/>
        </p:nvSpPr>
        <p:spPr>
          <a:xfrm>
            <a:off x="12750090" y="5744340"/>
            <a:ext cx="2285360" cy="327627"/>
          </a:xfrm>
          <a:prstGeom prst="rect">
            <a:avLst/>
          </a:prstGeom>
        </p:spPr>
        <p:txBody>
          <a:bodyPr lIns="0" tIns="0" rIns="0" bIns="0" rtlCol="0" anchor="t">
            <a:spAutoFit/>
          </a:bodyPr>
          <a:lstStyle/>
          <a:p>
            <a:pPr marL="0" lvl="0" indent="0" algn="ctr">
              <a:lnSpc>
                <a:spcPts val="2400"/>
              </a:lnSpc>
              <a:spcBef>
                <a:spcPct val="0"/>
              </a:spcBef>
            </a:pPr>
            <a:r>
              <a:rPr lang="en-US" sz="2400" spc="24">
                <a:solidFill>
                  <a:srgbClr val="373739"/>
                </a:solidFill>
                <a:latin typeface="League Spartan"/>
                <a:ea typeface="League Spartan"/>
                <a:cs typeface="League Spartan"/>
                <a:sym typeface="League Spartan"/>
              </a:rPr>
              <a:t>CRAMER'S</a:t>
            </a:r>
          </a:p>
        </p:txBody>
      </p:sp>
      <p:sp>
        <p:nvSpPr>
          <p:cNvPr id="13" name="TextBox 13"/>
          <p:cNvSpPr txBox="1"/>
          <p:nvPr/>
        </p:nvSpPr>
        <p:spPr>
          <a:xfrm>
            <a:off x="2866512" y="6757766"/>
            <a:ext cx="3094930" cy="1379982"/>
          </a:xfrm>
          <a:prstGeom prst="rect">
            <a:avLst/>
          </a:prstGeom>
        </p:spPr>
        <p:txBody>
          <a:bodyPr lIns="0" tIns="0" rIns="0" bIns="0" rtlCol="0" anchor="t">
            <a:spAutoFit/>
          </a:bodyPr>
          <a:lstStyle/>
          <a:p>
            <a:pPr algn="ctr">
              <a:lnSpc>
                <a:spcPts val="3699"/>
              </a:lnSpc>
            </a:pPr>
            <a:r>
              <a:rPr lang="en-US" sz="2700">
                <a:solidFill>
                  <a:srgbClr val="373739"/>
                </a:solidFill>
                <a:latin typeface="League Spartan"/>
                <a:ea typeface="League Spartan"/>
                <a:cs typeface="League Spartan"/>
                <a:sym typeface="League Spartan"/>
              </a:rPr>
              <a:t>F</a:t>
            </a:r>
            <a:r>
              <a:rPr lang="en-US" sz="2700" u="none" strike="noStrike">
                <a:solidFill>
                  <a:srgbClr val="373739"/>
                </a:solidFill>
                <a:latin typeface="League Spartan"/>
                <a:ea typeface="League Spartan"/>
                <a:cs typeface="League Spartan"/>
                <a:sym typeface="League Spartan"/>
              </a:rPr>
              <a:t>réquences</a:t>
            </a:r>
          </a:p>
          <a:p>
            <a:pPr algn="ctr">
              <a:lnSpc>
                <a:spcPts val="3699"/>
              </a:lnSpc>
            </a:pPr>
            <a:r>
              <a:rPr lang="en-US" sz="2700" u="none" strike="noStrike">
                <a:solidFill>
                  <a:srgbClr val="373739"/>
                </a:solidFill>
                <a:latin typeface="League Spartan"/>
                <a:ea typeface="League Spartan"/>
                <a:cs typeface="League Spartan"/>
                <a:sym typeface="League Spartan"/>
              </a:rPr>
              <a:t> </a:t>
            </a:r>
          </a:p>
          <a:p>
            <a:pPr algn="ctr">
              <a:lnSpc>
                <a:spcPts val="3699"/>
              </a:lnSpc>
            </a:pPr>
            <a:r>
              <a:rPr lang="en-US" sz="2700" u="none" strike="noStrike">
                <a:solidFill>
                  <a:srgbClr val="373739"/>
                </a:solidFill>
                <a:latin typeface="League Spartan"/>
                <a:ea typeface="League Spartan"/>
                <a:cs typeface="League Spartan"/>
                <a:sym typeface="League Spartan"/>
              </a:rPr>
              <a:t>Relations </a:t>
            </a:r>
          </a:p>
        </p:txBody>
      </p:sp>
      <p:sp>
        <p:nvSpPr>
          <p:cNvPr id="14" name="TextBox 14"/>
          <p:cNvSpPr txBox="1"/>
          <p:nvPr/>
        </p:nvSpPr>
        <p:spPr>
          <a:xfrm>
            <a:off x="3252550" y="5744340"/>
            <a:ext cx="2285360" cy="327627"/>
          </a:xfrm>
          <a:prstGeom prst="rect">
            <a:avLst/>
          </a:prstGeom>
        </p:spPr>
        <p:txBody>
          <a:bodyPr lIns="0" tIns="0" rIns="0" bIns="0" rtlCol="0" anchor="t">
            <a:spAutoFit/>
          </a:bodyPr>
          <a:lstStyle/>
          <a:p>
            <a:pPr marL="0" lvl="0" indent="0" algn="ctr">
              <a:lnSpc>
                <a:spcPts val="2400"/>
              </a:lnSpc>
              <a:spcBef>
                <a:spcPct val="0"/>
              </a:spcBef>
            </a:pPr>
            <a:r>
              <a:rPr lang="en-US" sz="2400" spc="24">
                <a:solidFill>
                  <a:srgbClr val="373739"/>
                </a:solidFill>
                <a:latin typeface="League Spartan"/>
                <a:ea typeface="League Spartan"/>
                <a:cs typeface="League Spartan"/>
                <a:sym typeface="League Spartan"/>
              </a:rPr>
              <a:t>CROSSTAB</a:t>
            </a:r>
          </a:p>
        </p:txBody>
      </p:sp>
      <p:sp>
        <p:nvSpPr>
          <p:cNvPr id="15" name="TextBox 15"/>
          <p:cNvSpPr txBox="1"/>
          <p:nvPr/>
        </p:nvSpPr>
        <p:spPr>
          <a:xfrm>
            <a:off x="12557072" y="6757766"/>
            <a:ext cx="2671397" cy="1379983"/>
          </a:xfrm>
          <a:prstGeom prst="rect">
            <a:avLst/>
          </a:prstGeom>
        </p:spPr>
        <p:txBody>
          <a:bodyPr lIns="0" tIns="0" rIns="0" bIns="0" rtlCol="0" anchor="t">
            <a:spAutoFit/>
          </a:bodyPr>
          <a:lstStyle/>
          <a:p>
            <a:pPr algn="ctr">
              <a:lnSpc>
                <a:spcPts val="3698"/>
              </a:lnSpc>
            </a:pPr>
            <a:r>
              <a:rPr lang="en-US" sz="2699">
                <a:solidFill>
                  <a:srgbClr val="373739"/>
                </a:solidFill>
                <a:latin typeface="League Spartan"/>
                <a:ea typeface="League Spartan"/>
                <a:cs typeface="League Spartan"/>
                <a:sym typeface="League Spartan"/>
              </a:rPr>
              <a:t>Chi²</a:t>
            </a:r>
          </a:p>
          <a:p>
            <a:pPr algn="ctr">
              <a:lnSpc>
                <a:spcPts val="3698"/>
              </a:lnSpc>
            </a:pPr>
            <a:endParaRPr lang="en-US" sz="2699">
              <a:solidFill>
                <a:srgbClr val="373739"/>
              </a:solidFill>
              <a:latin typeface="League Spartan"/>
              <a:ea typeface="League Spartan"/>
              <a:cs typeface="League Spartan"/>
              <a:sym typeface="League Spartan"/>
            </a:endParaRPr>
          </a:p>
          <a:p>
            <a:pPr algn="ctr">
              <a:lnSpc>
                <a:spcPts val="3698"/>
              </a:lnSpc>
            </a:pPr>
            <a:r>
              <a:rPr lang="en-US" sz="2699" u="none" strike="noStrike">
                <a:solidFill>
                  <a:srgbClr val="373739"/>
                </a:solidFill>
                <a:latin typeface="League Spartan"/>
                <a:ea typeface="League Spartan"/>
                <a:cs typeface="League Spartan"/>
                <a:sym typeface="League Spartan"/>
              </a:rPr>
              <a:t>Association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919853" y="3694330"/>
            <a:ext cx="16541315" cy="4466155"/>
          </a:xfrm>
          <a:custGeom>
            <a:avLst/>
            <a:gdLst/>
            <a:ahLst/>
            <a:cxnLst/>
            <a:rect l="l" t="t" r="r" b="b"/>
            <a:pathLst>
              <a:path w="16541315" h="4466155">
                <a:moveTo>
                  <a:pt x="0" y="0"/>
                </a:moveTo>
                <a:lnTo>
                  <a:pt x="16541315" y="0"/>
                </a:lnTo>
                <a:lnTo>
                  <a:pt x="16541315" y="4466155"/>
                </a:lnTo>
                <a:lnTo>
                  <a:pt x="0" y="4466155"/>
                </a:lnTo>
                <a:lnTo>
                  <a:pt x="0" y="0"/>
                </a:lnTo>
                <a:close/>
              </a:path>
            </a:pathLst>
          </a:custGeom>
          <a:blipFill>
            <a:blip r:embed="rId3"/>
            <a:stretch>
              <a:fillRect/>
            </a:stretch>
          </a:blipFill>
        </p:spPr>
        <p:txBody>
          <a:bodyPr/>
          <a:lstStyle/>
          <a:p>
            <a:endParaRPr lang="fr-FR"/>
          </a:p>
        </p:txBody>
      </p:sp>
      <p:sp>
        <p:nvSpPr>
          <p:cNvPr id="6" name="TextBox 6"/>
          <p:cNvSpPr txBox="1"/>
          <p:nvPr/>
        </p:nvSpPr>
        <p:spPr>
          <a:xfrm>
            <a:off x="919853" y="296934"/>
            <a:ext cx="13616194"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ANALYSE MULTI-TAGS</a:t>
            </a:r>
          </a:p>
        </p:txBody>
      </p:sp>
      <p:sp>
        <p:nvSpPr>
          <p:cNvPr id="7" name="TextBox 7"/>
          <p:cNvSpPr txBox="1"/>
          <p:nvPr/>
        </p:nvSpPr>
        <p:spPr>
          <a:xfrm>
            <a:off x="919853" y="2098510"/>
            <a:ext cx="652490" cy="581406"/>
          </a:xfrm>
          <a:prstGeom prst="rect">
            <a:avLst/>
          </a:prstGeom>
        </p:spPr>
        <p:txBody>
          <a:bodyPr lIns="0" tIns="0" rIns="0" bIns="0" rtlCol="0" anchor="t">
            <a:spAutoFit/>
          </a:bodyPr>
          <a:lstStyle/>
          <a:p>
            <a:pPr marL="0" lvl="0" indent="0" algn="l">
              <a:lnSpc>
                <a:spcPts val="4601"/>
              </a:lnSpc>
            </a:pPr>
            <a:r>
              <a:rPr lang="en-US" sz="3899" spc="-77">
                <a:solidFill>
                  <a:srgbClr val="002250"/>
                </a:solidFill>
                <a:latin typeface="League Spartan"/>
                <a:ea typeface="League Spartan"/>
                <a:cs typeface="League Spartan"/>
                <a:sym typeface="League Spartan"/>
              </a:rPr>
              <a:t>2</a:t>
            </a:r>
          </a:p>
        </p:txBody>
      </p:sp>
      <p:sp>
        <p:nvSpPr>
          <p:cNvPr id="8" name="TextBox 8"/>
          <p:cNvSpPr txBox="1"/>
          <p:nvPr/>
        </p:nvSpPr>
        <p:spPr>
          <a:xfrm>
            <a:off x="1572344" y="2098444"/>
            <a:ext cx="6115025" cy="581472"/>
          </a:xfrm>
          <a:prstGeom prst="rect">
            <a:avLst/>
          </a:prstGeom>
        </p:spPr>
        <p:txBody>
          <a:bodyPr lIns="0" tIns="0" rIns="0" bIns="0" rtlCol="0" anchor="t">
            <a:spAutoFit/>
          </a:bodyPr>
          <a:lstStyle/>
          <a:p>
            <a:pPr marL="0" lvl="0" indent="0" algn="l">
              <a:lnSpc>
                <a:spcPts val="4601"/>
              </a:lnSpc>
            </a:pPr>
            <a:r>
              <a:rPr lang="en-US" sz="3899" b="1" spc="-77">
                <a:solidFill>
                  <a:srgbClr val="002250"/>
                </a:solidFill>
                <a:latin typeface="League Spartan"/>
                <a:ea typeface="League Spartan"/>
                <a:cs typeface="League Spartan"/>
                <a:sym typeface="League Spartan"/>
              </a:rPr>
              <a:t>Crosstab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919853" y="296934"/>
            <a:ext cx="13616194"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Analyse Multi-Tags</a:t>
            </a:r>
          </a:p>
        </p:txBody>
      </p:sp>
      <p:sp>
        <p:nvSpPr>
          <p:cNvPr id="6" name="Freeform 6"/>
          <p:cNvSpPr/>
          <p:nvPr/>
        </p:nvSpPr>
        <p:spPr>
          <a:xfrm>
            <a:off x="2356806" y="3613366"/>
            <a:ext cx="1381570" cy="1381570"/>
          </a:xfrm>
          <a:custGeom>
            <a:avLst/>
            <a:gdLst/>
            <a:ahLst/>
            <a:cxnLst/>
            <a:rect l="l" t="t" r="r" b="b"/>
            <a:pathLst>
              <a:path w="1381570" h="1381570">
                <a:moveTo>
                  <a:pt x="0" y="0"/>
                </a:moveTo>
                <a:lnTo>
                  <a:pt x="1381570" y="0"/>
                </a:lnTo>
                <a:lnTo>
                  <a:pt x="1381570" y="1381570"/>
                </a:lnTo>
                <a:lnTo>
                  <a:pt x="0" y="1381570"/>
                </a:lnTo>
                <a:lnTo>
                  <a:pt x="0" y="0"/>
                </a:lnTo>
                <a:close/>
              </a:path>
            </a:pathLst>
          </a:custGeom>
          <a:blipFill>
            <a:blip r:embed="rId3">
              <a:alphaModFix amt="48000"/>
              <a:extLst>
                <a:ext uri="{96DAC541-7B7A-43D3-8B79-37D633B846F1}">
                  <asvg:svgBlip xmlns:asvg="http://schemas.microsoft.com/office/drawing/2016/SVG/main" r:embed="rId4"/>
                </a:ext>
              </a:extLst>
            </a:blip>
            <a:stretch>
              <a:fillRect/>
            </a:stretch>
          </a:blipFill>
        </p:spPr>
        <p:txBody>
          <a:bodyPr/>
          <a:lstStyle/>
          <a:p>
            <a:endParaRPr lang="fr-FR"/>
          </a:p>
        </p:txBody>
      </p:sp>
      <p:sp>
        <p:nvSpPr>
          <p:cNvPr id="7" name="Freeform 7"/>
          <p:cNvSpPr/>
          <p:nvPr/>
        </p:nvSpPr>
        <p:spPr>
          <a:xfrm>
            <a:off x="2356806" y="5402588"/>
            <a:ext cx="1381570" cy="1381570"/>
          </a:xfrm>
          <a:custGeom>
            <a:avLst/>
            <a:gdLst/>
            <a:ahLst/>
            <a:cxnLst/>
            <a:rect l="l" t="t" r="r" b="b"/>
            <a:pathLst>
              <a:path w="1381570" h="1381570">
                <a:moveTo>
                  <a:pt x="0" y="0"/>
                </a:moveTo>
                <a:lnTo>
                  <a:pt x="1381570" y="0"/>
                </a:lnTo>
                <a:lnTo>
                  <a:pt x="1381570" y="1381570"/>
                </a:lnTo>
                <a:lnTo>
                  <a:pt x="0" y="1381570"/>
                </a:lnTo>
                <a:lnTo>
                  <a:pt x="0" y="0"/>
                </a:lnTo>
                <a:close/>
              </a:path>
            </a:pathLst>
          </a:custGeom>
          <a:blipFill>
            <a:blip r:embed="rId3">
              <a:alphaModFix amt="48000"/>
              <a:extLst>
                <a:ext uri="{96DAC541-7B7A-43D3-8B79-37D633B846F1}">
                  <asvg:svgBlip xmlns:asvg="http://schemas.microsoft.com/office/drawing/2016/SVG/main" r:embed="rId4"/>
                </a:ext>
              </a:extLst>
            </a:blip>
            <a:stretch>
              <a:fillRect/>
            </a:stretch>
          </a:blipFill>
        </p:spPr>
        <p:txBody>
          <a:bodyPr/>
          <a:lstStyle/>
          <a:p>
            <a:endParaRPr lang="fr-FR"/>
          </a:p>
        </p:txBody>
      </p:sp>
      <p:grpSp>
        <p:nvGrpSpPr>
          <p:cNvPr id="8" name="Group 8"/>
          <p:cNvGrpSpPr/>
          <p:nvPr/>
        </p:nvGrpSpPr>
        <p:grpSpPr>
          <a:xfrm>
            <a:off x="2532842" y="3789401"/>
            <a:ext cx="1029499" cy="102949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A5FF"/>
            </a:solidFill>
          </p:spPr>
          <p:txBody>
            <a:bodyPr/>
            <a:lstStyle/>
            <a:p>
              <a:endParaRPr lang="fr-FR"/>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032"/>
                </a:lnSpc>
              </a:pPr>
              <a:endParaRPr/>
            </a:p>
          </p:txBody>
        </p:sp>
      </p:grpSp>
      <p:grpSp>
        <p:nvGrpSpPr>
          <p:cNvPr id="11" name="Group 11"/>
          <p:cNvGrpSpPr/>
          <p:nvPr/>
        </p:nvGrpSpPr>
        <p:grpSpPr>
          <a:xfrm>
            <a:off x="2532842" y="5578624"/>
            <a:ext cx="1029499" cy="102949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A5FF"/>
            </a:solidFill>
          </p:spPr>
          <p:txBody>
            <a:bodyPr/>
            <a:lstStyle/>
            <a:p>
              <a:endParaRPr lang="fr-FR"/>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032"/>
                </a:lnSpc>
              </a:pPr>
              <a:endParaRPr/>
            </a:p>
          </p:txBody>
        </p:sp>
      </p:grpSp>
      <p:sp>
        <p:nvSpPr>
          <p:cNvPr id="14" name="TextBox 14"/>
          <p:cNvSpPr txBox="1"/>
          <p:nvPr/>
        </p:nvSpPr>
        <p:spPr>
          <a:xfrm>
            <a:off x="4007417" y="3948589"/>
            <a:ext cx="12355764" cy="432095"/>
          </a:xfrm>
          <a:prstGeom prst="rect">
            <a:avLst/>
          </a:prstGeom>
        </p:spPr>
        <p:txBody>
          <a:bodyPr lIns="0" tIns="0" rIns="0" bIns="0" rtlCol="0" anchor="t">
            <a:spAutoFit/>
          </a:bodyPr>
          <a:lstStyle/>
          <a:p>
            <a:pPr algn="just">
              <a:lnSpc>
                <a:spcPts val="3483"/>
              </a:lnSpc>
            </a:pPr>
            <a:r>
              <a:rPr lang="en-US" sz="2799" b="1">
                <a:solidFill>
                  <a:srgbClr val="2D2261"/>
                </a:solidFill>
                <a:latin typeface="Red Hat Display Bold"/>
                <a:ea typeface="Red Hat Display Bold"/>
                <a:cs typeface="Red Hat Display Bold"/>
                <a:sym typeface="Red Hat Display Bold"/>
              </a:rPr>
              <a:t>Un commentaire severely toxic est toujours toxique.</a:t>
            </a:r>
          </a:p>
        </p:txBody>
      </p:sp>
      <p:sp>
        <p:nvSpPr>
          <p:cNvPr id="15" name="TextBox 15"/>
          <p:cNvSpPr txBox="1"/>
          <p:nvPr/>
        </p:nvSpPr>
        <p:spPr>
          <a:xfrm>
            <a:off x="4007417" y="5653455"/>
            <a:ext cx="12355764" cy="870311"/>
          </a:xfrm>
          <a:prstGeom prst="rect">
            <a:avLst/>
          </a:prstGeom>
        </p:spPr>
        <p:txBody>
          <a:bodyPr lIns="0" tIns="0" rIns="0" bIns="0" rtlCol="0" anchor="t">
            <a:spAutoFit/>
          </a:bodyPr>
          <a:lstStyle/>
          <a:p>
            <a:pPr algn="just">
              <a:lnSpc>
                <a:spcPts val="3483"/>
              </a:lnSpc>
            </a:pPr>
            <a:r>
              <a:rPr lang="en-US" sz="2799" b="1">
                <a:solidFill>
                  <a:srgbClr val="2D2261"/>
                </a:solidFill>
                <a:latin typeface="Red Hat Display Bold"/>
                <a:ea typeface="Red Hat Display Bold"/>
                <a:cs typeface="Red Hat Display Bold"/>
                <a:sym typeface="Red Hat Display Bold"/>
              </a:rPr>
              <a:t>Les autres classes semblent être un sous-ensemble de la classe toxic, à quelques exceptions près.</a:t>
            </a:r>
          </a:p>
        </p:txBody>
      </p:sp>
      <p:sp>
        <p:nvSpPr>
          <p:cNvPr id="16" name="TextBox 16"/>
          <p:cNvSpPr txBox="1"/>
          <p:nvPr/>
        </p:nvSpPr>
        <p:spPr>
          <a:xfrm>
            <a:off x="2567679" y="4051154"/>
            <a:ext cx="959825" cy="496468"/>
          </a:xfrm>
          <a:prstGeom prst="rect">
            <a:avLst/>
          </a:prstGeom>
        </p:spPr>
        <p:txBody>
          <a:bodyPr lIns="0" tIns="0" rIns="0" bIns="0" rtlCol="0" anchor="t">
            <a:spAutoFit/>
          </a:bodyPr>
          <a:lstStyle/>
          <a:p>
            <a:pPr algn="ctr">
              <a:lnSpc>
                <a:spcPts val="3980"/>
              </a:lnSpc>
            </a:pPr>
            <a:r>
              <a:rPr lang="en-US" sz="3199" b="1">
                <a:solidFill>
                  <a:srgbClr val="FFFFFF"/>
                </a:solidFill>
                <a:latin typeface="Red Hat Display Bold"/>
                <a:ea typeface="Red Hat Display Bold"/>
                <a:cs typeface="Red Hat Display Bold"/>
                <a:sym typeface="Red Hat Display Bold"/>
              </a:rPr>
              <a:t>01</a:t>
            </a:r>
          </a:p>
        </p:txBody>
      </p:sp>
      <p:sp>
        <p:nvSpPr>
          <p:cNvPr id="17" name="TextBox 17"/>
          <p:cNvSpPr txBox="1"/>
          <p:nvPr/>
        </p:nvSpPr>
        <p:spPr>
          <a:xfrm>
            <a:off x="2567679" y="5840377"/>
            <a:ext cx="959825" cy="496468"/>
          </a:xfrm>
          <a:prstGeom prst="rect">
            <a:avLst/>
          </a:prstGeom>
        </p:spPr>
        <p:txBody>
          <a:bodyPr lIns="0" tIns="0" rIns="0" bIns="0" rtlCol="0" anchor="t">
            <a:spAutoFit/>
          </a:bodyPr>
          <a:lstStyle/>
          <a:p>
            <a:pPr algn="ctr">
              <a:lnSpc>
                <a:spcPts val="3980"/>
              </a:lnSpc>
            </a:pPr>
            <a:r>
              <a:rPr lang="en-US" sz="3199" b="1">
                <a:solidFill>
                  <a:srgbClr val="FFFFFF"/>
                </a:solidFill>
                <a:latin typeface="Red Hat Display Bold"/>
                <a:ea typeface="Red Hat Display Bold"/>
                <a:cs typeface="Red Hat Display Bold"/>
                <a:sym typeface="Red Hat Display Bold"/>
              </a:rPr>
              <a:t>02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4566501" y="2937780"/>
            <a:ext cx="9653890" cy="7082835"/>
          </a:xfrm>
          <a:custGeom>
            <a:avLst/>
            <a:gdLst/>
            <a:ahLst/>
            <a:cxnLst/>
            <a:rect l="l" t="t" r="r" b="b"/>
            <a:pathLst>
              <a:path w="9653890" h="7082835">
                <a:moveTo>
                  <a:pt x="0" y="0"/>
                </a:moveTo>
                <a:lnTo>
                  <a:pt x="9653890" y="0"/>
                </a:lnTo>
                <a:lnTo>
                  <a:pt x="9653890" y="7082834"/>
                </a:lnTo>
                <a:lnTo>
                  <a:pt x="0" y="7082834"/>
                </a:lnTo>
                <a:lnTo>
                  <a:pt x="0" y="0"/>
                </a:lnTo>
                <a:close/>
              </a:path>
            </a:pathLst>
          </a:custGeom>
          <a:blipFill>
            <a:blip r:embed="rId3"/>
            <a:stretch>
              <a:fillRect r="-85160"/>
            </a:stretch>
          </a:blipFill>
        </p:spPr>
        <p:txBody>
          <a:bodyPr/>
          <a:lstStyle/>
          <a:p>
            <a:endParaRPr lang="fr-FR"/>
          </a:p>
        </p:txBody>
      </p:sp>
      <p:sp>
        <p:nvSpPr>
          <p:cNvPr id="6" name="TextBox 6"/>
          <p:cNvSpPr txBox="1"/>
          <p:nvPr/>
        </p:nvSpPr>
        <p:spPr>
          <a:xfrm>
            <a:off x="919853" y="296934"/>
            <a:ext cx="13616194"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ANALYSE MULTI-TAGS</a:t>
            </a:r>
          </a:p>
        </p:txBody>
      </p:sp>
      <p:sp>
        <p:nvSpPr>
          <p:cNvPr id="7" name="TextBox 7"/>
          <p:cNvSpPr txBox="1"/>
          <p:nvPr/>
        </p:nvSpPr>
        <p:spPr>
          <a:xfrm>
            <a:off x="919853" y="2098510"/>
            <a:ext cx="652490" cy="581406"/>
          </a:xfrm>
          <a:prstGeom prst="rect">
            <a:avLst/>
          </a:prstGeom>
        </p:spPr>
        <p:txBody>
          <a:bodyPr lIns="0" tIns="0" rIns="0" bIns="0" rtlCol="0" anchor="t">
            <a:spAutoFit/>
          </a:bodyPr>
          <a:lstStyle/>
          <a:p>
            <a:pPr marL="0" lvl="0" indent="0" algn="l">
              <a:lnSpc>
                <a:spcPts val="4601"/>
              </a:lnSpc>
            </a:pPr>
            <a:r>
              <a:rPr lang="en-US" sz="3899" spc="-77">
                <a:solidFill>
                  <a:srgbClr val="002250"/>
                </a:solidFill>
                <a:latin typeface="League Spartan"/>
                <a:ea typeface="League Spartan"/>
                <a:cs typeface="League Spartan"/>
                <a:sym typeface="League Spartan"/>
              </a:rPr>
              <a:t>3</a:t>
            </a:r>
          </a:p>
        </p:txBody>
      </p:sp>
      <p:sp>
        <p:nvSpPr>
          <p:cNvPr id="8" name="TextBox 8"/>
          <p:cNvSpPr txBox="1"/>
          <p:nvPr/>
        </p:nvSpPr>
        <p:spPr>
          <a:xfrm>
            <a:off x="1572344" y="2098444"/>
            <a:ext cx="6115025" cy="581472"/>
          </a:xfrm>
          <a:prstGeom prst="rect">
            <a:avLst/>
          </a:prstGeom>
        </p:spPr>
        <p:txBody>
          <a:bodyPr lIns="0" tIns="0" rIns="0" bIns="0" rtlCol="0" anchor="t">
            <a:spAutoFit/>
          </a:bodyPr>
          <a:lstStyle/>
          <a:p>
            <a:pPr marL="0" lvl="0" indent="0" algn="l">
              <a:lnSpc>
                <a:spcPts val="4601"/>
              </a:lnSpc>
            </a:pPr>
            <a:r>
              <a:rPr lang="en-US" sz="3899" b="1" spc="-77">
                <a:solidFill>
                  <a:srgbClr val="002250"/>
                </a:solidFill>
                <a:latin typeface="League Spartan"/>
                <a:ea typeface="League Spartan"/>
                <a:cs typeface="League Spartan"/>
                <a:sym typeface="League Spartan"/>
              </a:rPr>
              <a:t>Cramer's V</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3056716" y="3303805"/>
            <a:ext cx="13641198" cy="4709461"/>
          </a:xfrm>
          <a:custGeom>
            <a:avLst/>
            <a:gdLst/>
            <a:ahLst/>
            <a:cxnLst/>
            <a:rect l="l" t="t" r="r" b="b"/>
            <a:pathLst>
              <a:path w="13641198" h="4709461">
                <a:moveTo>
                  <a:pt x="0" y="0"/>
                </a:moveTo>
                <a:lnTo>
                  <a:pt x="13641198" y="0"/>
                </a:lnTo>
                <a:lnTo>
                  <a:pt x="13641198" y="4709462"/>
                </a:lnTo>
                <a:lnTo>
                  <a:pt x="0" y="4709462"/>
                </a:lnTo>
                <a:lnTo>
                  <a:pt x="0" y="0"/>
                </a:lnTo>
                <a:close/>
              </a:path>
            </a:pathLst>
          </a:custGeom>
          <a:blipFill>
            <a:blip r:embed="rId3"/>
            <a:stretch>
              <a:fillRect l="-145133" t="-101917" r="-11217" b="-92302"/>
            </a:stretch>
          </a:blipFill>
        </p:spPr>
        <p:txBody>
          <a:bodyPr/>
          <a:lstStyle/>
          <a:p>
            <a:endParaRPr lang="fr-FR"/>
          </a:p>
        </p:txBody>
      </p:sp>
      <p:sp>
        <p:nvSpPr>
          <p:cNvPr id="6" name="TextBox 6"/>
          <p:cNvSpPr txBox="1"/>
          <p:nvPr/>
        </p:nvSpPr>
        <p:spPr>
          <a:xfrm>
            <a:off x="919853" y="296934"/>
            <a:ext cx="13616194"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ANALYSE MULTI-TAGS</a:t>
            </a:r>
          </a:p>
        </p:txBody>
      </p:sp>
      <p:sp>
        <p:nvSpPr>
          <p:cNvPr id="7" name="TextBox 7"/>
          <p:cNvSpPr txBox="1"/>
          <p:nvPr/>
        </p:nvSpPr>
        <p:spPr>
          <a:xfrm>
            <a:off x="919853" y="2098510"/>
            <a:ext cx="652490" cy="581406"/>
          </a:xfrm>
          <a:prstGeom prst="rect">
            <a:avLst/>
          </a:prstGeom>
        </p:spPr>
        <p:txBody>
          <a:bodyPr lIns="0" tIns="0" rIns="0" bIns="0" rtlCol="0" anchor="t">
            <a:spAutoFit/>
          </a:bodyPr>
          <a:lstStyle/>
          <a:p>
            <a:pPr marL="0" lvl="0" indent="0" algn="l">
              <a:lnSpc>
                <a:spcPts val="4601"/>
              </a:lnSpc>
            </a:pPr>
            <a:r>
              <a:rPr lang="en-US" sz="3899" spc="-77">
                <a:solidFill>
                  <a:srgbClr val="002250"/>
                </a:solidFill>
                <a:latin typeface="League Spartan"/>
                <a:ea typeface="League Spartan"/>
                <a:cs typeface="League Spartan"/>
                <a:sym typeface="League Spartan"/>
              </a:rPr>
              <a:t>3</a:t>
            </a:r>
          </a:p>
        </p:txBody>
      </p:sp>
      <p:sp>
        <p:nvSpPr>
          <p:cNvPr id="8" name="TextBox 8"/>
          <p:cNvSpPr txBox="1"/>
          <p:nvPr/>
        </p:nvSpPr>
        <p:spPr>
          <a:xfrm>
            <a:off x="1572344" y="2098444"/>
            <a:ext cx="6115025" cy="581472"/>
          </a:xfrm>
          <a:prstGeom prst="rect">
            <a:avLst/>
          </a:prstGeom>
        </p:spPr>
        <p:txBody>
          <a:bodyPr lIns="0" tIns="0" rIns="0" bIns="0" rtlCol="0" anchor="t">
            <a:spAutoFit/>
          </a:bodyPr>
          <a:lstStyle/>
          <a:p>
            <a:pPr marL="0" lvl="0" indent="0" algn="l">
              <a:lnSpc>
                <a:spcPts val="4601"/>
              </a:lnSpc>
            </a:pPr>
            <a:r>
              <a:rPr lang="en-US" sz="3899" b="1" spc="-77">
                <a:solidFill>
                  <a:srgbClr val="002250"/>
                </a:solidFill>
                <a:latin typeface="League Spartan"/>
                <a:ea typeface="League Spartan"/>
                <a:cs typeface="League Spartan"/>
                <a:sym typeface="League Spartan"/>
              </a:rPr>
              <a:t>Cramer's V</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99A5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00610" y="230809"/>
            <a:ext cx="3549544" cy="3549544"/>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gradFill rotWithShape="1">
              <a:gsLst>
                <a:gs pos="0">
                  <a:srgbClr val="1119C2">
                    <a:alpha val="100000"/>
                  </a:srgbClr>
                </a:gs>
                <a:gs pos="100000">
                  <a:srgbClr val="2932FF">
                    <a:alpha val="100000"/>
                  </a:srgbClr>
                </a:gs>
              </a:gsLst>
              <a:lin ang="0"/>
            </a:gradFill>
          </p:spPr>
          <p:txBody>
            <a:bodyPr/>
            <a:lstStyle/>
            <a:p>
              <a:endParaRPr lang="fr-FR"/>
            </a:p>
          </p:txBody>
        </p:sp>
      </p:grpSp>
      <p:grpSp>
        <p:nvGrpSpPr>
          <p:cNvPr id="4" name="Group 4"/>
          <p:cNvGrpSpPr>
            <a:grpSpLocks noChangeAspect="1"/>
          </p:cNvGrpSpPr>
          <p:nvPr/>
        </p:nvGrpSpPr>
        <p:grpSpPr>
          <a:xfrm>
            <a:off x="7747893" y="9305382"/>
            <a:ext cx="3549544" cy="3549544"/>
            <a:chOff x="0" y="0"/>
            <a:chExt cx="1708150" cy="1708150"/>
          </a:xfrm>
        </p:grpSpPr>
        <p:sp>
          <p:nvSpPr>
            <p:cNvPr id="5" name="Freeform 5"/>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txBody>
            <a:bodyPr/>
            <a:lstStyle/>
            <a:p>
              <a:endParaRPr lang="fr-FR"/>
            </a:p>
          </p:txBody>
        </p:sp>
      </p:grpSp>
      <p:grpSp>
        <p:nvGrpSpPr>
          <p:cNvPr id="6" name="Group 6"/>
          <p:cNvGrpSpPr>
            <a:grpSpLocks noChangeAspect="1"/>
          </p:cNvGrpSpPr>
          <p:nvPr/>
        </p:nvGrpSpPr>
        <p:grpSpPr>
          <a:xfrm>
            <a:off x="14268953" y="-2153588"/>
            <a:ext cx="3549544" cy="3549544"/>
            <a:chOff x="0" y="0"/>
            <a:chExt cx="1708150" cy="1708150"/>
          </a:xfrm>
        </p:grpSpPr>
        <p:sp>
          <p:nvSpPr>
            <p:cNvPr id="7" name="Freeform 7"/>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txBody>
            <a:bodyPr/>
            <a:lstStyle/>
            <a:p>
              <a:endParaRPr lang="fr-FR"/>
            </a:p>
          </p:txBody>
        </p:sp>
      </p:grpSp>
      <p:grpSp>
        <p:nvGrpSpPr>
          <p:cNvPr id="8" name="Group 8"/>
          <p:cNvGrpSpPr/>
          <p:nvPr/>
        </p:nvGrpSpPr>
        <p:grpSpPr>
          <a:xfrm>
            <a:off x="16043725" y="8042725"/>
            <a:ext cx="1215575" cy="121557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gradFill rotWithShape="1">
              <a:gsLst>
                <a:gs pos="0">
                  <a:srgbClr val="1119C2">
                    <a:alpha val="100000"/>
                  </a:srgbClr>
                </a:gs>
                <a:gs pos="100000">
                  <a:srgbClr val="2932FF">
                    <a:alpha val="100000"/>
                  </a:srgbClr>
                </a:gs>
              </a:gsLst>
              <a:lin ang="0"/>
            </a:gradFill>
            <a:ln cap="sq">
              <a:noFill/>
              <a:prstDash val="solid"/>
              <a:miter/>
            </a:ln>
          </p:spPr>
          <p:txBody>
            <a:bodyPr/>
            <a:lstStyle/>
            <a:p>
              <a:endParaRPr lang="fr-FR"/>
            </a:p>
          </p:txBody>
        </p:sp>
        <p:sp>
          <p:nvSpPr>
            <p:cNvPr id="10" name="TextBox 10"/>
            <p:cNvSpPr txBox="1"/>
            <p:nvPr/>
          </p:nvSpPr>
          <p:spPr>
            <a:xfrm>
              <a:off x="127000" y="60325"/>
              <a:ext cx="558800" cy="625475"/>
            </a:xfrm>
            <a:prstGeom prst="rect">
              <a:avLst/>
            </a:prstGeom>
          </p:spPr>
          <p:txBody>
            <a:bodyPr lIns="50800" tIns="50800" rIns="50800" bIns="50800" rtlCol="0" anchor="ctr"/>
            <a:lstStyle/>
            <a:p>
              <a:pPr algn="ctr">
                <a:lnSpc>
                  <a:spcPts val="3600"/>
                </a:lnSpc>
              </a:pPr>
              <a:endParaRPr/>
            </a:p>
          </p:txBody>
        </p:sp>
      </p:grpSp>
      <p:sp>
        <p:nvSpPr>
          <p:cNvPr id="11" name="TextBox 11"/>
          <p:cNvSpPr txBox="1"/>
          <p:nvPr/>
        </p:nvSpPr>
        <p:spPr>
          <a:xfrm>
            <a:off x="1994407" y="3683532"/>
            <a:ext cx="14299185" cy="3005719"/>
          </a:xfrm>
          <a:prstGeom prst="rect">
            <a:avLst/>
          </a:prstGeom>
        </p:spPr>
        <p:txBody>
          <a:bodyPr lIns="0" tIns="0" rIns="0" bIns="0" rtlCol="0" anchor="t">
            <a:spAutoFit/>
          </a:bodyPr>
          <a:lstStyle/>
          <a:p>
            <a:pPr algn="ctr">
              <a:lnSpc>
                <a:spcPts val="11734"/>
              </a:lnSpc>
            </a:pPr>
            <a:r>
              <a:rPr lang="en-US" sz="10572" b="1">
                <a:solidFill>
                  <a:srgbClr val="FFFFFF"/>
                </a:solidFill>
                <a:latin typeface="Montserrat Ultra-Bold"/>
                <a:ea typeface="Montserrat Ultra-Bold"/>
                <a:cs typeface="Montserrat Ultra-Bold"/>
                <a:sym typeface="Montserrat Ultra-Bold"/>
              </a:rPr>
              <a:t>FEATURE ENGINNERING</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2278209" y="6319375"/>
            <a:ext cx="4175956" cy="526624"/>
          </a:xfrm>
          <a:custGeom>
            <a:avLst/>
            <a:gdLst/>
            <a:ahLst/>
            <a:cxnLst/>
            <a:rect l="l" t="t" r="r" b="b"/>
            <a:pathLst>
              <a:path w="4175956" h="526624">
                <a:moveTo>
                  <a:pt x="0" y="0"/>
                </a:moveTo>
                <a:lnTo>
                  <a:pt x="4175956" y="0"/>
                </a:lnTo>
                <a:lnTo>
                  <a:pt x="4175956" y="526625"/>
                </a:lnTo>
                <a:lnTo>
                  <a:pt x="0" y="526625"/>
                </a:lnTo>
                <a:lnTo>
                  <a:pt x="0" y="0"/>
                </a:lnTo>
                <a:close/>
              </a:path>
            </a:pathLst>
          </a:custGeom>
          <a:blipFill>
            <a:blip r:embed="rId3"/>
            <a:stretch>
              <a:fillRect t="-56610"/>
            </a:stretch>
          </a:blipFill>
        </p:spPr>
        <p:txBody>
          <a:bodyPr/>
          <a:lstStyle/>
          <a:p>
            <a:endParaRPr lang="fr-FR"/>
          </a:p>
        </p:txBody>
      </p:sp>
      <p:grpSp>
        <p:nvGrpSpPr>
          <p:cNvPr id="6" name="Group 6"/>
          <p:cNvGrpSpPr/>
          <p:nvPr/>
        </p:nvGrpSpPr>
        <p:grpSpPr>
          <a:xfrm>
            <a:off x="12162559" y="3693807"/>
            <a:ext cx="4130375" cy="2888880"/>
            <a:chOff x="0" y="0"/>
            <a:chExt cx="1398292" cy="977998"/>
          </a:xfrm>
        </p:grpSpPr>
        <p:sp>
          <p:nvSpPr>
            <p:cNvPr id="7" name="Freeform 7"/>
            <p:cNvSpPr/>
            <p:nvPr/>
          </p:nvSpPr>
          <p:spPr>
            <a:xfrm>
              <a:off x="0" y="0"/>
              <a:ext cx="1398292" cy="977998"/>
            </a:xfrm>
            <a:custGeom>
              <a:avLst/>
              <a:gdLst/>
              <a:ahLst/>
              <a:cxnLst/>
              <a:rect l="l" t="t" r="r" b="b"/>
              <a:pathLst>
                <a:path w="1398292" h="977998">
                  <a:moveTo>
                    <a:pt x="58106" y="0"/>
                  </a:moveTo>
                  <a:lnTo>
                    <a:pt x="1340186" y="0"/>
                  </a:lnTo>
                  <a:cubicBezTo>
                    <a:pt x="1372277" y="0"/>
                    <a:pt x="1398292" y="26015"/>
                    <a:pt x="1398292" y="58106"/>
                  </a:cubicBezTo>
                  <a:lnTo>
                    <a:pt x="1398292" y="919892"/>
                  </a:lnTo>
                  <a:cubicBezTo>
                    <a:pt x="1398292" y="951983"/>
                    <a:pt x="1372277" y="977998"/>
                    <a:pt x="1340186" y="977998"/>
                  </a:cubicBezTo>
                  <a:lnTo>
                    <a:pt x="58106" y="977998"/>
                  </a:lnTo>
                  <a:cubicBezTo>
                    <a:pt x="26015" y="977998"/>
                    <a:pt x="0" y="951983"/>
                    <a:pt x="0" y="919892"/>
                  </a:cubicBezTo>
                  <a:lnTo>
                    <a:pt x="0" y="58106"/>
                  </a:lnTo>
                  <a:cubicBezTo>
                    <a:pt x="0" y="26015"/>
                    <a:pt x="26015" y="0"/>
                    <a:pt x="58106" y="0"/>
                  </a:cubicBezTo>
                  <a:close/>
                </a:path>
              </a:pathLst>
            </a:custGeom>
            <a:solidFill>
              <a:srgbClr val="FFFFFF"/>
            </a:solidFill>
            <a:ln w="123825" cap="rnd">
              <a:solidFill>
                <a:srgbClr val="63B1DB"/>
              </a:solidFill>
              <a:prstDash val="solid"/>
              <a:round/>
            </a:ln>
          </p:spPr>
          <p:txBody>
            <a:bodyPr/>
            <a:lstStyle/>
            <a:p>
              <a:endParaRPr lang="fr-FR"/>
            </a:p>
          </p:txBody>
        </p:sp>
        <p:sp>
          <p:nvSpPr>
            <p:cNvPr id="8" name="TextBox 8"/>
            <p:cNvSpPr txBox="1"/>
            <p:nvPr/>
          </p:nvSpPr>
          <p:spPr>
            <a:xfrm>
              <a:off x="0" y="-38100"/>
              <a:ext cx="1398292" cy="1016098"/>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9" name="Freeform 9"/>
          <p:cNvSpPr/>
          <p:nvPr/>
        </p:nvSpPr>
        <p:spPr>
          <a:xfrm>
            <a:off x="13271160" y="2965679"/>
            <a:ext cx="2008331" cy="2008331"/>
          </a:xfrm>
          <a:custGeom>
            <a:avLst/>
            <a:gdLst/>
            <a:ahLst/>
            <a:cxnLst/>
            <a:rect l="l" t="t" r="r" b="b"/>
            <a:pathLst>
              <a:path w="2008331" h="2008331">
                <a:moveTo>
                  <a:pt x="0" y="0"/>
                </a:moveTo>
                <a:lnTo>
                  <a:pt x="2008331" y="0"/>
                </a:lnTo>
                <a:lnTo>
                  <a:pt x="2008331" y="2008331"/>
                </a:lnTo>
                <a:lnTo>
                  <a:pt x="0" y="2008331"/>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fr-FR"/>
          </a:p>
        </p:txBody>
      </p:sp>
      <p:sp>
        <p:nvSpPr>
          <p:cNvPr id="10" name="Freeform 10"/>
          <p:cNvSpPr/>
          <p:nvPr/>
        </p:nvSpPr>
        <p:spPr>
          <a:xfrm>
            <a:off x="2461103" y="6362913"/>
            <a:ext cx="4175956" cy="526624"/>
          </a:xfrm>
          <a:custGeom>
            <a:avLst/>
            <a:gdLst/>
            <a:ahLst/>
            <a:cxnLst/>
            <a:rect l="l" t="t" r="r" b="b"/>
            <a:pathLst>
              <a:path w="4175956" h="526624">
                <a:moveTo>
                  <a:pt x="0" y="0"/>
                </a:moveTo>
                <a:lnTo>
                  <a:pt x="4175956" y="0"/>
                </a:lnTo>
                <a:lnTo>
                  <a:pt x="4175956" y="526624"/>
                </a:lnTo>
                <a:lnTo>
                  <a:pt x="0" y="526624"/>
                </a:lnTo>
                <a:lnTo>
                  <a:pt x="0" y="0"/>
                </a:lnTo>
                <a:close/>
              </a:path>
            </a:pathLst>
          </a:custGeom>
          <a:blipFill>
            <a:blip r:embed="rId3"/>
            <a:stretch>
              <a:fillRect t="-56610"/>
            </a:stretch>
          </a:blipFill>
        </p:spPr>
        <p:txBody>
          <a:bodyPr/>
          <a:lstStyle/>
          <a:p>
            <a:endParaRPr lang="fr-FR"/>
          </a:p>
        </p:txBody>
      </p:sp>
      <p:grpSp>
        <p:nvGrpSpPr>
          <p:cNvPr id="11" name="Group 11"/>
          <p:cNvGrpSpPr/>
          <p:nvPr/>
        </p:nvGrpSpPr>
        <p:grpSpPr>
          <a:xfrm>
            <a:off x="2499602" y="3693807"/>
            <a:ext cx="4248750" cy="2823327"/>
            <a:chOff x="0" y="0"/>
            <a:chExt cx="1438367" cy="955806"/>
          </a:xfrm>
        </p:grpSpPr>
        <p:sp>
          <p:nvSpPr>
            <p:cNvPr id="12" name="Freeform 12"/>
            <p:cNvSpPr/>
            <p:nvPr/>
          </p:nvSpPr>
          <p:spPr>
            <a:xfrm>
              <a:off x="0" y="0"/>
              <a:ext cx="1438367" cy="955806"/>
            </a:xfrm>
            <a:custGeom>
              <a:avLst/>
              <a:gdLst/>
              <a:ahLst/>
              <a:cxnLst/>
              <a:rect l="l" t="t" r="r" b="b"/>
              <a:pathLst>
                <a:path w="1438367" h="955806">
                  <a:moveTo>
                    <a:pt x="56487" y="0"/>
                  </a:moveTo>
                  <a:lnTo>
                    <a:pt x="1381880" y="0"/>
                  </a:lnTo>
                  <a:cubicBezTo>
                    <a:pt x="1396861" y="0"/>
                    <a:pt x="1411229" y="5951"/>
                    <a:pt x="1421822" y="16545"/>
                  </a:cubicBezTo>
                  <a:cubicBezTo>
                    <a:pt x="1432416" y="27138"/>
                    <a:pt x="1438367" y="41506"/>
                    <a:pt x="1438367" y="56487"/>
                  </a:cubicBezTo>
                  <a:lnTo>
                    <a:pt x="1438367" y="899319"/>
                  </a:lnTo>
                  <a:cubicBezTo>
                    <a:pt x="1438367" y="914300"/>
                    <a:pt x="1432416" y="928668"/>
                    <a:pt x="1421822" y="939261"/>
                  </a:cubicBezTo>
                  <a:cubicBezTo>
                    <a:pt x="1411229" y="949855"/>
                    <a:pt x="1396861" y="955806"/>
                    <a:pt x="1381880" y="955806"/>
                  </a:cubicBezTo>
                  <a:lnTo>
                    <a:pt x="56487" y="955806"/>
                  </a:lnTo>
                  <a:cubicBezTo>
                    <a:pt x="41506" y="955806"/>
                    <a:pt x="27138" y="949855"/>
                    <a:pt x="16545" y="939261"/>
                  </a:cubicBezTo>
                  <a:cubicBezTo>
                    <a:pt x="5951" y="928668"/>
                    <a:pt x="0" y="914300"/>
                    <a:pt x="0" y="899319"/>
                  </a:cubicBezTo>
                  <a:lnTo>
                    <a:pt x="0" y="56487"/>
                  </a:lnTo>
                  <a:cubicBezTo>
                    <a:pt x="0" y="41506"/>
                    <a:pt x="5951" y="27138"/>
                    <a:pt x="16545" y="16545"/>
                  </a:cubicBezTo>
                  <a:cubicBezTo>
                    <a:pt x="27138" y="5951"/>
                    <a:pt x="41506" y="0"/>
                    <a:pt x="56487" y="0"/>
                  </a:cubicBezTo>
                  <a:close/>
                </a:path>
              </a:pathLst>
            </a:custGeom>
            <a:solidFill>
              <a:srgbClr val="FFFFFF"/>
            </a:solidFill>
            <a:ln w="123825" cap="rnd">
              <a:solidFill>
                <a:srgbClr val="91DFB1"/>
              </a:solidFill>
              <a:prstDash val="solid"/>
              <a:round/>
            </a:ln>
          </p:spPr>
          <p:txBody>
            <a:bodyPr/>
            <a:lstStyle/>
            <a:p>
              <a:endParaRPr lang="fr-FR"/>
            </a:p>
          </p:txBody>
        </p:sp>
        <p:sp>
          <p:nvSpPr>
            <p:cNvPr id="13" name="TextBox 13"/>
            <p:cNvSpPr txBox="1"/>
            <p:nvPr/>
          </p:nvSpPr>
          <p:spPr>
            <a:xfrm>
              <a:off x="0" y="-38100"/>
              <a:ext cx="1438367" cy="993906"/>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14" name="Freeform 14"/>
          <p:cNvSpPr/>
          <p:nvPr/>
        </p:nvSpPr>
        <p:spPr>
          <a:xfrm>
            <a:off x="3608204" y="2965679"/>
            <a:ext cx="2008331" cy="2008331"/>
          </a:xfrm>
          <a:custGeom>
            <a:avLst/>
            <a:gdLst/>
            <a:ahLst/>
            <a:cxnLst/>
            <a:rect l="l" t="t" r="r" b="b"/>
            <a:pathLst>
              <a:path w="2008331" h="2008331">
                <a:moveTo>
                  <a:pt x="0" y="0"/>
                </a:moveTo>
                <a:lnTo>
                  <a:pt x="2008331" y="0"/>
                </a:lnTo>
                <a:lnTo>
                  <a:pt x="2008331" y="2008331"/>
                </a:lnTo>
                <a:lnTo>
                  <a:pt x="0" y="2008331"/>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fr-FR"/>
          </a:p>
        </p:txBody>
      </p:sp>
      <p:sp>
        <p:nvSpPr>
          <p:cNvPr id="15" name="Freeform 15"/>
          <p:cNvSpPr/>
          <p:nvPr/>
        </p:nvSpPr>
        <p:spPr>
          <a:xfrm>
            <a:off x="7424628" y="6362913"/>
            <a:ext cx="4175956" cy="526624"/>
          </a:xfrm>
          <a:custGeom>
            <a:avLst/>
            <a:gdLst/>
            <a:ahLst/>
            <a:cxnLst/>
            <a:rect l="l" t="t" r="r" b="b"/>
            <a:pathLst>
              <a:path w="4175956" h="526624">
                <a:moveTo>
                  <a:pt x="0" y="0"/>
                </a:moveTo>
                <a:lnTo>
                  <a:pt x="4175956" y="0"/>
                </a:lnTo>
                <a:lnTo>
                  <a:pt x="4175956" y="526624"/>
                </a:lnTo>
                <a:lnTo>
                  <a:pt x="0" y="526624"/>
                </a:lnTo>
                <a:lnTo>
                  <a:pt x="0" y="0"/>
                </a:lnTo>
                <a:close/>
              </a:path>
            </a:pathLst>
          </a:custGeom>
          <a:blipFill>
            <a:blip r:embed="rId3"/>
            <a:stretch>
              <a:fillRect t="-56610"/>
            </a:stretch>
          </a:blipFill>
        </p:spPr>
        <p:txBody>
          <a:bodyPr/>
          <a:lstStyle/>
          <a:p>
            <a:endParaRPr lang="fr-FR"/>
          </a:p>
        </p:txBody>
      </p:sp>
      <p:grpSp>
        <p:nvGrpSpPr>
          <p:cNvPr id="16" name="Group 16"/>
          <p:cNvGrpSpPr/>
          <p:nvPr/>
        </p:nvGrpSpPr>
        <p:grpSpPr>
          <a:xfrm>
            <a:off x="7312630" y="3693807"/>
            <a:ext cx="4175956" cy="2823327"/>
            <a:chOff x="0" y="0"/>
            <a:chExt cx="1413723" cy="955806"/>
          </a:xfrm>
        </p:grpSpPr>
        <p:sp>
          <p:nvSpPr>
            <p:cNvPr id="17" name="Freeform 17"/>
            <p:cNvSpPr/>
            <p:nvPr/>
          </p:nvSpPr>
          <p:spPr>
            <a:xfrm>
              <a:off x="0" y="0"/>
              <a:ext cx="1413723" cy="955806"/>
            </a:xfrm>
            <a:custGeom>
              <a:avLst/>
              <a:gdLst/>
              <a:ahLst/>
              <a:cxnLst/>
              <a:rect l="l" t="t" r="r" b="b"/>
              <a:pathLst>
                <a:path w="1413723" h="955806">
                  <a:moveTo>
                    <a:pt x="57472" y="0"/>
                  </a:moveTo>
                  <a:lnTo>
                    <a:pt x="1356252" y="0"/>
                  </a:lnTo>
                  <a:cubicBezTo>
                    <a:pt x="1387992" y="0"/>
                    <a:pt x="1413723" y="25731"/>
                    <a:pt x="1413723" y="57472"/>
                  </a:cubicBezTo>
                  <a:lnTo>
                    <a:pt x="1413723" y="898334"/>
                  </a:lnTo>
                  <a:cubicBezTo>
                    <a:pt x="1413723" y="930075"/>
                    <a:pt x="1387992" y="955806"/>
                    <a:pt x="1356252" y="955806"/>
                  </a:cubicBezTo>
                  <a:lnTo>
                    <a:pt x="57472" y="955806"/>
                  </a:lnTo>
                  <a:cubicBezTo>
                    <a:pt x="25731" y="955806"/>
                    <a:pt x="0" y="930075"/>
                    <a:pt x="0" y="898334"/>
                  </a:cubicBezTo>
                  <a:lnTo>
                    <a:pt x="0" y="57472"/>
                  </a:lnTo>
                  <a:cubicBezTo>
                    <a:pt x="0" y="25731"/>
                    <a:pt x="25731" y="0"/>
                    <a:pt x="57472" y="0"/>
                  </a:cubicBezTo>
                  <a:close/>
                </a:path>
              </a:pathLst>
            </a:custGeom>
            <a:solidFill>
              <a:srgbClr val="FFFFFF"/>
            </a:solidFill>
            <a:ln w="123825" cap="rnd">
              <a:solidFill>
                <a:srgbClr val="F8D389"/>
              </a:solidFill>
              <a:prstDash val="solid"/>
              <a:round/>
            </a:ln>
          </p:spPr>
          <p:txBody>
            <a:bodyPr/>
            <a:lstStyle/>
            <a:p>
              <a:endParaRPr lang="fr-FR"/>
            </a:p>
          </p:txBody>
        </p:sp>
        <p:sp>
          <p:nvSpPr>
            <p:cNvPr id="18" name="TextBox 18"/>
            <p:cNvSpPr txBox="1"/>
            <p:nvPr/>
          </p:nvSpPr>
          <p:spPr>
            <a:xfrm>
              <a:off x="0" y="-38100"/>
              <a:ext cx="1413723" cy="993906"/>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19" name="Freeform 19"/>
          <p:cNvSpPr/>
          <p:nvPr/>
        </p:nvSpPr>
        <p:spPr>
          <a:xfrm>
            <a:off x="8348438" y="2965679"/>
            <a:ext cx="2008331" cy="2008331"/>
          </a:xfrm>
          <a:custGeom>
            <a:avLst/>
            <a:gdLst/>
            <a:ahLst/>
            <a:cxnLst/>
            <a:rect l="l" t="t" r="r" b="b"/>
            <a:pathLst>
              <a:path w="2008331" h="2008331">
                <a:moveTo>
                  <a:pt x="0" y="0"/>
                </a:moveTo>
                <a:lnTo>
                  <a:pt x="2008330" y="0"/>
                </a:lnTo>
                <a:lnTo>
                  <a:pt x="2008330" y="2008331"/>
                </a:lnTo>
                <a:lnTo>
                  <a:pt x="0" y="2008331"/>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fr-FR"/>
          </a:p>
        </p:txBody>
      </p:sp>
      <p:sp>
        <p:nvSpPr>
          <p:cNvPr id="20" name="Freeform 20"/>
          <p:cNvSpPr/>
          <p:nvPr/>
        </p:nvSpPr>
        <p:spPr>
          <a:xfrm>
            <a:off x="8675549" y="3433123"/>
            <a:ext cx="1354108" cy="1354108"/>
          </a:xfrm>
          <a:custGeom>
            <a:avLst/>
            <a:gdLst/>
            <a:ahLst/>
            <a:cxnLst/>
            <a:rect l="l" t="t" r="r" b="b"/>
            <a:pathLst>
              <a:path w="1354108" h="1354108">
                <a:moveTo>
                  <a:pt x="0" y="0"/>
                </a:moveTo>
                <a:lnTo>
                  <a:pt x="1354108" y="0"/>
                </a:lnTo>
                <a:lnTo>
                  <a:pt x="1354108" y="1354108"/>
                </a:lnTo>
                <a:lnTo>
                  <a:pt x="0" y="1354108"/>
                </a:lnTo>
                <a:lnTo>
                  <a:pt x="0" y="0"/>
                </a:lnTo>
                <a:close/>
              </a:path>
            </a:pathLst>
          </a:custGeom>
          <a:blipFill>
            <a:blip r:embed="rId10"/>
            <a:stretch>
              <a:fillRect/>
            </a:stretch>
          </a:blipFill>
        </p:spPr>
        <p:txBody>
          <a:bodyPr/>
          <a:lstStyle/>
          <a:p>
            <a:endParaRPr lang="fr-FR"/>
          </a:p>
        </p:txBody>
      </p:sp>
      <p:sp>
        <p:nvSpPr>
          <p:cNvPr id="21" name="Freeform 21"/>
          <p:cNvSpPr/>
          <p:nvPr/>
        </p:nvSpPr>
        <p:spPr>
          <a:xfrm>
            <a:off x="13839615" y="3453423"/>
            <a:ext cx="1053144" cy="1053144"/>
          </a:xfrm>
          <a:custGeom>
            <a:avLst/>
            <a:gdLst/>
            <a:ahLst/>
            <a:cxnLst/>
            <a:rect l="l" t="t" r="r" b="b"/>
            <a:pathLst>
              <a:path w="1053144" h="1053144">
                <a:moveTo>
                  <a:pt x="0" y="0"/>
                </a:moveTo>
                <a:lnTo>
                  <a:pt x="1053144" y="0"/>
                </a:lnTo>
                <a:lnTo>
                  <a:pt x="1053144" y="1053144"/>
                </a:lnTo>
                <a:lnTo>
                  <a:pt x="0" y="1053144"/>
                </a:lnTo>
                <a:lnTo>
                  <a:pt x="0" y="0"/>
                </a:lnTo>
                <a:close/>
              </a:path>
            </a:pathLst>
          </a:custGeom>
          <a:blipFill>
            <a:blip r:embed="rId11"/>
            <a:stretch>
              <a:fillRect/>
            </a:stretch>
          </a:blipFill>
        </p:spPr>
        <p:txBody>
          <a:bodyPr/>
          <a:lstStyle/>
          <a:p>
            <a:endParaRPr lang="fr-FR"/>
          </a:p>
        </p:txBody>
      </p:sp>
      <p:sp>
        <p:nvSpPr>
          <p:cNvPr id="22" name="Freeform 22"/>
          <p:cNvSpPr/>
          <p:nvPr/>
        </p:nvSpPr>
        <p:spPr>
          <a:xfrm>
            <a:off x="4155571" y="3433123"/>
            <a:ext cx="1009607" cy="1009607"/>
          </a:xfrm>
          <a:custGeom>
            <a:avLst/>
            <a:gdLst/>
            <a:ahLst/>
            <a:cxnLst/>
            <a:rect l="l" t="t" r="r" b="b"/>
            <a:pathLst>
              <a:path w="1009607" h="1009607">
                <a:moveTo>
                  <a:pt x="0" y="0"/>
                </a:moveTo>
                <a:lnTo>
                  <a:pt x="1009607" y="0"/>
                </a:lnTo>
                <a:lnTo>
                  <a:pt x="1009607" y="1009606"/>
                </a:lnTo>
                <a:lnTo>
                  <a:pt x="0" y="1009606"/>
                </a:lnTo>
                <a:lnTo>
                  <a:pt x="0" y="0"/>
                </a:lnTo>
                <a:close/>
              </a:path>
            </a:pathLst>
          </a:custGeom>
          <a:blipFill>
            <a:blip r:embed="rId12"/>
            <a:stretch>
              <a:fillRect/>
            </a:stretch>
          </a:blipFill>
        </p:spPr>
        <p:txBody>
          <a:bodyPr/>
          <a:lstStyle/>
          <a:p>
            <a:endParaRPr lang="fr-FR"/>
          </a:p>
        </p:txBody>
      </p:sp>
      <p:sp>
        <p:nvSpPr>
          <p:cNvPr id="23" name="TextBox 23"/>
          <p:cNvSpPr txBox="1"/>
          <p:nvPr/>
        </p:nvSpPr>
        <p:spPr>
          <a:xfrm>
            <a:off x="12604499" y="5287830"/>
            <a:ext cx="3141718" cy="501453"/>
          </a:xfrm>
          <a:prstGeom prst="rect">
            <a:avLst/>
          </a:prstGeom>
        </p:spPr>
        <p:txBody>
          <a:bodyPr lIns="0" tIns="0" rIns="0" bIns="0" rtlCol="0" anchor="t">
            <a:spAutoFit/>
          </a:bodyPr>
          <a:lstStyle/>
          <a:p>
            <a:pPr marL="0" lvl="0" indent="0" algn="ctr">
              <a:lnSpc>
                <a:spcPts val="4024"/>
              </a:lnSpc>
              <a:spcBef>
                <a:spcPct val="0"/>
              </a:spcBef>
            </a:pPr>
            <a:r>
              <a:rPr lang="en-US" sz="3144" b="1">
                <a:solidFill>
                  <a:srgbClr val="343432"/>
                </a:solidFill>
                <a:latin typeface="Montserrat Bold"/>
                <a:ea typeface="Montserrat Bold"/>
                <a:cs typeface="Montserrat Bold"/>
                <a:sym typeface="Montserrat Bold"/>
              </a:rPr>
              <a:t>Direct features</a:t>
            </a:r>
          </a:p>
        </p:txBody>
      </p:sp>
      <p:sp>
        <p:nvSpPr>
          <p:cNvPr id="24" name="TextBox 24"/>
          <p:cNvSpPr txBox="1"/>
          <p:nvPr/>
        </p:nvSpPr>
        <p:spPr>
          <a:xfrm>
            <a:off x="2763877" y="5331367"/>
            <a:ext cx="3696984" cy="501453"/>
          </a:xfrm>
          <a:prstGeom prst="rect">
            <a:avLst/>
          </a:prstGeom>
        </p:spPr>
        <p:txBody>
          <a:bodyPr lIns="0" tIns="0" rIns="0" bIns="0" rtlCol="0" anchor="t">
            <a:spAutoFit/>
          </a:bodyPr>
          <a:lstStyle/>
          <a:p>
            <a:pPr marL="0" lvl="0" indent="0" algn="ctr">
              <a:lnSpc>
                <a:spcPts val="4024"/>
              </a:lnSpc>
              <a:spcBef>
                <a:spcPct val="0"/>
              </a:spcBef>
            </a:pPr>
            <a:r>
              <a:rPr lang="en-US" sz="3144" b="1">
                <a:solidFill>
                  <a:srgbClr val="343432"/>
                </a:solidFill>
                <a:latin typeface="Montserrat Bold"/>
                <a:ea typeface="Montserrat Bold"/>
                <a:cs typeface="Montserrat Bold"/>
                <a:sym typeface="Montserrat Bold"/>
              </a:rPr>
              <a:t>Indirect features</a:t>
            </a:r>
          </a:p>
        </p:txBody>
      </p:sp>
      <p:sp>
        <p:nvSpPr>
          <p:cNvPr id="25" name="TextBox 25"/>
          <p:cNvSpPr txBox="1"/>
          <p:nvPr/>
        </p:nvSpPr>
        <p:spPr>
          <a:xfrm>
            <a:off x="7802636" y="5331367"/>
            <a:ext cx="3141718" cy="501453"/>
          </a:xfrm>
          <a:prstGeom prst="rect">
            <a:avLst/>
          </a:prstGeom>
        </p:spPr>
        <p:txBody>
          <a:bodyPr lIns="0" tIns="0" rIns="0" bIns="0" rtlCol="0" anchor="t">
            <a:spAutoFit/>
          </a:bodyPr>
          <a:lstStyle/>
          <a:p>
            <a:pPr marL="0" lvl="0" indent="0" algn="ctr">
              <a:lnSpc>
                <a:spcPts val="4024"/>
              </a:lnSpc>
              <a:spcBef>
                <a:spcPct val="0"/>
              </a:spcBef>
            </a:pPr>
            <a:r>
              <a:rPr lang="en-US" sz="3144" b="1">
                <a:solidFill>
                  <a:srgbClr val="343432"/>
                </a:solidFill>
                <a:latin typeface="Montserrat Bold"/>
                <a:ea typeface="Montserrat Bold"/>
                <a:cs typeface="Montserrat Bold"/>
                <a:sym typeface="Montserrat Bold"/>
              </a:rPr>
              <a:t>Leaky features</a:t>
            </a:r>
          </a:p>
        </p:txBody>
      </p:sp>
      <p:sp>
        <p:nvSpPr>
          <p:cNvPr id="26" name="TextBox 26"/>
          <p:cNvSpPr txBox="1"/>
          <p:nvPr/>
        </p:nvSpPr>
        <p:spPr>
          <a:xfrm>
            <a:off x="919853" y="296934"/>
            <a:ext cx="13616194" cy="854109"/>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FEATURE ENGINNERING</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919853" y="296934"/>
            <a:ext cx="13616194"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Indirect features</a:t>
            </a:r>
          </a:p>
        </p:txBody>
      </p:sp>
      <p:grpSp>
        <p:nvGrpSpPr>
          <p:cNvPr id="6" name="Group 6"/>
          <p:cNvGrpSpPr/>
          <p:nvPr/>
        </p:nvGrpSpPr>
        <p:grpSpPr>
          <a:xfrm>
            <a:off x="4004303" y="2519606"/>
            <a:ext cx="946844" cy="946844"/>
            <a:chOff x="0" y="0"/>
            <a:chExt cx="556826" cy="556826"/>
          </a:xfrm>
        </p:grpSpPr>
        <p:sp>
          <p:nvSpPr>
            <p:cNvPr id="7" name="Freeform 7"/>
            <p:cNvSpPr/>
            <p:nvPr/>
          </p:nvSpPr>
          <p:spPr>
            <a:xfrm>
              <a:off x="0" y="0"/>
              <a:ext cx="556826" cy="556826"/>
            </a:xfrm>
            <a:custGeom>
              <a:avLst/>
              <a:gdLst/>
              <a:ahLst/>
              <a:cxnLst/>
              <a:rect l="l" t="t" r="r" b="b"/>
              <a:pathLst>
                <a:path w="556826" h="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86EAE9"/>
            </a:solidFill>
          </p:spPr>
          <p:txBody>
            <a:bodyPr/>
            <a:lstStyle/>
            <a:p>
              <a:endParaRPr lang="fr-FR"/>
            </a:p>
          </p:txBody>
        </p:sp>
        <p:sp>
          <p:nvSpPr>
            <p:cNvPr id="8" name="TextBox 8"/>
            <p:cNvSpPr txBox="1"/>
            <p:nvPr/>
          </p:nvSpPr>
          <p:spPr>
            <a:xfrm>
              <a:off x="52202" y="-4948"/>
              <a:ext cx="452421" cy="509571"/>
            </a:xfrm>
            <a:prstGeom prst="rect">
              <a:avLst/>
            </a:prstGeom>
          </p:spPr>
          <p:txBody>
            <a:bodyPr lIns="0" tIns="0" rIns="0" bIns="0" rtlCol="0" anchor="ctr"/>
            <a:lstStyle/>
            <a:p>
              <a:pPr algn="ctr">
                <a:lnSpc>
                  <a:spcPts val="3919"/>
                </a:lnSpc>
              </a:pPr>
              <a:r>
                <a:rPr lang="en-US" sz="2799" b="1">
                  <a:solidFill>
                    <a:srgbClr val="FFFFFF"/>
                  </a:solidFill>
                  <a:latin typeface="Aileron Bold"/>
                  <a:ea typeface="Aileron Bold"/>
                  <a:cs typeface="Aileron Bold"/>
                  <a:sym typeface="Aileron Bold"/>
                </a:rPr>
                <a:t>1</a:t>
              </a:r>
            </a:p>
          </p:txBody>
        </p:sp>
      </p:grpSp>
      <p:sp>
        <p:nvSpPr>
          <p:cNvPr id="9" name="TextBox 9"/>
          <p:cNvSpPr txBox="1"/>
          <p:nvPr/>
        </p:nvSpPr>
        <p:spPr>
          <a:xfrm>
            <a:off x="11516729" y="4831928"/>
            <a:ext cx="2457578" cy="388620"/>
          </a:xfrm>
          <a:prstGeom prst="rect">
            <a:avLst/>
          </a:prstGeom>
        </p:spPr>
        <p:txBody>
          <a:bodyPr lIns="0" tIns="0" rIns="0" bIns="0" rtlCol="0" anchor="t">
            <a:spAutoFit/>
          </a:bodyPr>
          <a:lstStyle/>
          <a:p>
            <a:pPr algn="ctr">
              <a:lnSpc>
                <a:spcPts val="3120"/>
              </a:lnSpc>
            </a:pPr>
            <a:r>
              <a:rPr lang="en-US" sz="2400" b="1">
                <a:solidFill>
                  <a:srgbClr val="191919"/>
                </a:solidFill>
                <a:latin typeface="Aileron Bold"/>
                <a:ea typeface="Aileron Bold"/>
                <a:cs typeface="Aileron Bold"/>
                <a:sym typeface="Aileron Bold"/>
              </a:rPr>
              <a:t>CARACTÈRES</a:t>
            </a:r>
          </a:p>
        </p:txBody>
      </p:sp>
      <p:sp>
        <p:nvSpPr>
          <p:cNvPr id="10" name="TextBox 10"/>
          <p:cNvSpPr txBox="1"/>
          <p:nvPr/>
        </p:nvSpPr>
        <p:spPr>
          <a:xfrm>
            <a:off x="3252916" y="4831928"/>
            <a:ext cx="2457578" cy="388620"/>
          </a:xfrm>
          <a:prstGeom prst="rect">
            <a:avLst/>
          </a:prstGeom>
        </p:spPr>
        <p:txBody>
          <a:bodyPr lIns="0" tIns="0" rIns="0" bIns="0" rtlCol="0" anchor="t">
            <a:spAutoFit/>
          </a:bodyPr>
          <a:lstStyle/>
          <a:p>
            <a:pPr algn="ctr">
              <a:lnSpc>
                <a:spcPts val="3120"/>
              </a:lnSpc>
            </a:pPr>
            <a:r>
              <a:rPr lang="en-US" sz="2400" b="1">
                <a:solidFill>
                  <a:srgbClr val="191919"/>
                </a:solidFill>
                <a:latin typeface="Aileron Bold"/>
                <a:ea typeface="Aileron Bold"/>
                <a:cs typeface="Aileron Bold"/>
                <a:sym typeface="Aileron Bold"/>
              </a:rPr>
              <a:t>PHRASES</a:t>
            </a:r>
          </a:p>
        </p:txBody>
      </p:sp>
      <p:sp>
        <p:nvSpPr>
          <p:cNvPr id="11" name="TextBox 11"/>
          <p:cNvSpPr txBox="1"/>
          <p:nvPr/>
        </p:nvSpPr>
        <p:spPr>
          <a:xfrm>
            <a:off x="6007521" y="4831928"/>
            <a:ext cx="2457578" cy="388620"/>
          </a:xfrm>
          <a:prstGeom prst="rect">
            <a:avLst/>
          </a:prstGeom>
        </p:spPr>
        <p:txBody>
          <a:bodyPr lIns="0" tIns="0" rIns="0" bIns="0" rtlCol="0" anchor="t">
            <a:spAutoFit/>
          </a:bodyPr>
          <a:lstStyle/>
          <a:p>
            <a:pPr algn="ctr">
              <a:lnSpc>
                <a:spcPts val="3120"/>
              </a:lnSpc>
            </a:pPr>
            <a:r>
              <a:rPr lang="en-US" sz="2400" b="1">
                <a:solidFill>
                  <a:srgbClr val="191919"/>
                </a:solidFill>
                <a:latin typeface="Aileron Bold"/>
                <a:ea typeface="Aileron Bold"/>
                <a:cs typeface="Aileron Bold"/>
                <a:sym typeface="Aileron Bold"/>
              </a:rPr>
              <a:t>MOTS</a:t>
            </a:r>
          </a:p>
        </p:txBody>
      </p:sp>
      <p:sp>
        <p:nvSpPr>
          <p:cNvPr id="12" name="TextBox 12"/>
          <p:cNvSpPr txBox="1"/>
          <p:nvPr/>
        </p:nvSpPr>
        <p:spPr>
          <a:xfrm>
            <a:off x="8762125" y="4831928"/>
            <a:ext cx="2457578" cy="388620"/>
          </a:xfrm>
          <a:prstGeom prst="rect">
            <a:avLst/>
          </a:prstGeom>
        </p:spPr>
        <p:txBody>
          <a:bodyPr lIns="0" tIns="0" rIns="0" bIns="0" rtlCol="0" anchor="t">
            <a:spAutoFit/>
          </a:bodyPr>
          <a:lstStyle/>
          <a:p>
            <a:pPr algn="ctr">
              <a:lnSpc>
                <a:spcPts val="3120"/>
              </a:lnSpc>
            </a:pPr>
            <a:r>
              <a:rPr lang="en-US" sz="2400" b="1">
                <a:solidFill>
                  <a:srgbClr val="191919"/>
                </a:solidFill>
                <a:latin typeface="Aileron Bold"/>
                <a:ea typeface="Aileron Bold"/>
                <a:cs typeface="Aileron Bold"/>
                <a:sym typeface="Aileron Bold"/>
              </a:rPr>
              <a:t>MOTS UNIQUES</a:t>
            </a:r>
          </a:p>
        </p:txBody>
      </p:sp>
      <p:grpSp>
        <p:nvGrpSpPr>
          <p:cNvPr id="13" name="Group 13"/>
          <p:cNvGrpSpPr/>
          <p:nvPr/>
        </p:nvGrpSpPr>
        <p:grpSpPr>
          <a:xfrm>
            <a:off x="6828802" y="2502331"/>
            <a:ext cx="946844" cy="946844"/>
            <a:chOff x="0" y="0"/>
            <a:chExt cx="556826" cy="556826"/>
          </a:xfrm>
        </p:grpSpPr>
        <p:sp>
          <p:nvSpPr>
            <p:cNvPr id="14" name="Freeform 14"/>
            <p:cNvSpPr/>
            <p:nvPr/>
          </p:nvSpPr>
          <p:spPr>
            <a:xfrm>
              <a:off x="0" y="0"/>
              <a:ext cx="556826" cy="556826"/>
            </a:xfrm>
            <a:custGeom>
              <a:avLst/>
              <a:gdLst/>
              <a:ahLst/>
              <a:cxnLst/>
              <a:rect l="l" t="t" r="r" b="b"/>
              <a:pathLst>
                <a:path w="556826" h="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3EDAD8"/>
            </a:solidFill>
          </p:spPr>
          <p:txBody>
            <a:bodyPr/>
            <a:lstStyle/>
            <a:p>
              <a:endParaRPr lang="fr-FR"/>
            </a:p>
          </p:txBody>
        </p:sp>
        <p:sp>
          <p:nvSpPr>
            <p:cNvPr id="15" name="TextBox 15"/>
            <p:cNvSpPr txBox="1"/>
            <p:nvPr/>
          </p:nvSpPr>
          <p:spPr>
            <a:xfrm>
              <a:off x="52202" y="-4948"/>
              <a:ext cx="452421" cy="509571"/>
            </a:xfrm>
            <a:prstGeom prst="rect">
              <a:avLst/>
            </a:prstGeom>
          </p:spPr>
          <p:txBody>
            <a:bodyPr lIns="0" tIns="0" rIns="0" bIns="0" rtlCol="0" anchor="ctr"/>
            <a:lstStyle/>
            <a:p>
              <a:pPr algn="ctr">
                <a:lnSpc>
                  <a:spcPts val="3919"/>
                </a:lnSpc>
              </a:pPr>
              <a:r>
                <a:rPr lang="en-US" sz="2799" b="1">
                  <a:solidFill>
                    <a:srgbClr val="FFFFFF"/>
                  </a:solidFill>
                  <a:latin typeface="Aileron Bold"/>
                  <a:ea typeface="Aileron Bold"/>
                  <a:cs typeface="Aileron Bold"/>
                  <a:sym typeface="Aileron Bold"/>
                </a:rPr>
                <a:t>2</a:t>
              </a:r>
            </a:p>
          </p:txBody>
        </p:sp>
      </p:grpSp>
      <p:grpSp>
        <p:nvGrpSpPr>
          <p:cNvPr id="16" name="Group 16"/>
          <p:cNvGrpSpPr/>
          <p:nvPr/>
        </p:nvGrpSpPr>
        <p:grpSpPr>
          <a:xfrm>
            <a:off x="9515104" y="2519606"/>
            <a:ext cx="946844" cy="946844"/>
            <a:chOff x="0" y="0"/>
            <a:chExt cx="556826" cy="556826"/>
          </a:xfrm>
        </p:grpSpPr>
        <p:sp>
          <p:nvSpPr>
            <p:cNvPr id="17" name="Freeform 17"/>
            <p:cNvSpPr/>
            <p:nvPr/>
          </p:nvSpPr>
          <p:spPr>
            <a:xfrm>
              <a:off x="0" y="0"/>
              <a:ext cx="556826" cy="556826"/>
            </a:xfrm>
            <a:custGeom>
              <a:avLst/>
              <a:gdLst/>
              <a:ahLst/>
              <a:cxnLst/>
              <a:rect l="l" t="t" r="r" b="b"/>
              <a:pathLst>
                <a:path w="556826" h="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37C9EF"/>
            </a:solidFill>
          </p:spPr>
          <p:txBody>
            <a:bodyPr/>
            <a:lstStyle/>
            <a:p>
              <a:endParaRPr lang="fr-FR"/>
            </a:p>
          </p:txBody>
        </p:sp>
        <p:sp>
          <p:nvSpPr>
            <p:cNvPr id="18" name="TextBox 18"/>
            <p:cNvSpPr txBox="1"/>
            <p:nvPr/>
          </p:nvSpPr>
          <p:spPr>
            <a:xfrm>
              <a:off x="52202" y="-4948"/>
              <a:ext cx="452421" cy="509571"/>
            </a:xfrm>
            <a:prstGeom prst="rect">
              <a:avLst/>
            </a:prstGeom>
          </p:spPr>
          <p:txBody>
            <a:bodyPr lIns="0" tIns="0" rIns="0" bIns="0" rtlCol="0" anchor="ctr"/>
            <a:lstStyle/>
            <a:p>
              <a:pPr algn="ctr">
                <a:lnSpc>
                  <a:spcPts val="3919"/>
                </a:lnSpc>
              </a:pPr>
              <a:r>
                <a:rPr lang="en-US" sz="2799" b="1">
                  <a:solidFill>
                    <a:srgbClr val="FFFFFF"/>
                  </a:solidFill>
                  <a:latin typeface="Aileron Bold"/>
                  <a:ea typeface="Aileron Bold"/>
                  <a:cs typeface="Aileron Bold"/>
                  <a:sym typeface="Aileron Bold"/>
                </a:rPr>
                <a:t>3</a:t>
              </a:r>
            </a:p>
          </p:txBody>
        </p:sp>
      </p:grpSp>
      <p:grpSp>
        <p:nvGrpSpPr>
          <p:cNvPr id="19" name="Group 19"/>
          <p:cNvGrpSpPr/>
          <p:nvPr/>
        </p:nvGrpSpPr>
        <p:grpSpPr>
          <a:xfrm>
            <a:off x="12270504" y="2519606"/>
            <a:ext cx="946844" cy="946844"/>
            <a:chOff x="0" y="0"/>
            <a:chExt cx="556826" cy="556826"/>
          </a:xfrm>
        </p:grpSpPr>
        <p:sp>
          <p:nvSpPr>
            <p:cNvPr id="20" name="Freeform 20"/>
            <p:cNvSpPr/>
            <p:nvPr/>
          </p:nvSpPr>
          <p:spPr>
            <a:xfrm>
              <a:off x="0" y="0"/>
              <a:ext cx="556826" cy="556826"/>
            </a:xfrm>
            <a:custGeom>
              <a:avLst/>
              <a:gdLst/>
              <a:ahLst/>
              <a:cxnLst/>
              <a:rect l="l" t="t" r="r" b="b"/>
              <a:pathLst>
                <a:path w="556826" h="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18AFD6"/>
            </a:solidFill>
          </p:spPr>
          <p:txBody>
            <a:bodyPr/>
            <a:lstStyle/>
            <a:p>
              <a:endParaRPr lang="fr-FR"/>
            </a:p>
          </p:txBody>
        </p:sp>
        <p:sp>
          <p:nvSpPr>
            <p:cNvPr id="21" name="TextBox 21"/>
            <p:cNvSpPr txBox="1"/>
            <p:nvPr/>
          </p:nvSpPr>
          <p:spPr>
            <a:xfrm>
              <a:off x="52202" y="-4948"/>
              <a:ext cx="452421" cy="509571"/>
            </a:xfrm>
            <a:prstGeom prst="rect">
              <a:avLst/>
            </a:prstGeom>
          </p:spPr>
          <p:txBody>
            <a:bodyPr lIns="0" tIns="0" rIns="0" bIns="0" rtlCol="0" anchor="ctr"/>
            <a:lstStyle/>
            <a:p>
              <a:pPr algn="ctr">
                <a:lnSpc>
                  <a:spcPts val="3919"/>
                </a:lnSpc>
              </a:pPr>
              <a:r>
                <a:rPr lang="en-US" sz="2799" b="1">
                  <a:solidFill>
                    <a:srgbClr val="FFFFFF"/>
                  </a:solidFill>
                  <a:latin typeface="Aileron Bold"/>
                  <a:ea typeface="Aileron Bold"/>
                  <a:cs typeface="Aileron Bold"/>
                  <a:sym typeface="Aileron Bold"/>
                </a:rPr>
                <a:t>4</a:t>
              </a:r>
            </a:p>
          </p:txBody>
        </p:sp>
      </p:grpSp>
      <p:sp>
        <p:nvSpPr>
          <p:cNvPr id="22" name="AutoShape 22"/>
          <p:cNvSpPr/>
          <p:nvPr/>
        </p:nvSpPr>
        <p:spPr>
          <a:xfrm>
            <a:off x="4477725" y="3466450"/>
            <a:ext cx="0" cy="792119"/>
          </a:xfrm>
          <a:prstGeom prst="line">
            <a:avLst/>
          </a:prstGeom>
          <a:ln w="47625" cap="flat">
            <a:solidFill>
              <a:srgbClr val="86EAE9"/>
            </a:solidFill>
            <a:prstDash val="solid"/>
            <a:headEnd type="none" w="sm" len="sm"/>
            <a:tailEnd type="oval" w="lg" len="lg"/>
          </a:ln>
        </p:spPr>
        <p:txBody>
          <a:bodyPr/>
          <a:lstStyle/>
          <a:p>
            <a:endParaRPr lang="fr-FR"/>
          </a:p>
        </p:txBody>
      </p:sp>
      <p:sp>
        <p:nvSpPr>
          <p:cNvPr id="23" name="AutoShape 23"/>
          <p:cNvSpPr/>
          <p:nvPr/>
        </p:nvSpPr>
        <p:spPr>
          <a:xfrm>
            <a:off x="7302225" y="3449175"/>
            <a:ext cx="0" cy="810133"/>
          </a:xfrm>
          <a:prstGeom prst="line">
            <a:avLst/>
          </a:prstGeom>
          <a:ln w="47625" cap="flat">
            <a:solidFill>
              <a:srgbClr val="86EAE9"/>
            </a:solidFill>
            <a:prstDash val="solid"/>
            <a:headEnd type="none" w="sm" len="sm"/>
            <a:tailEnd type="oval" w="lg" len="lg"/>
          </a:ln>
        </p:spPr>
        <p:txBody>
          <a:bodyPr/>
          <a:lstStyle/>
          <a:p>
            <a:endParaRPr lang="fr-FR"/>
          </a:p>
        </p:txBody>
      </p:sp>
      <p:sp>
        <p:nvSpPr>
          <p:cNvPr id="24" name="AutoShape 24"/>
          <p:cNvSpPr/>
          <p:nvPr/>
        </p:nvSpPr>
        <p:spPr>
          <a:xfrm>
            <a:off x="9988526" y="3466450"/>
            <a:ext cx="0" cy="792119"/>
          </a:xfrm>
          <a:prstGeom prst="line">
            <a:avLst/>
          </a:prstGeom>
          <a:ln w="47625" cap="flat">
            <a:solidFill>
              <a:srgbClr val="37C9EF"/>
            </a:solidFill>
            <a:prstDash val="solid"/>
            <a:headEnd type="none" w="sm" len="sm"/>
            <a:tailEnd type="oval" w="lg" len="lg"/>
          </a:ln>
        </p:spPr>
        <p:txBody>
          <a:bodyPr/>
          <a:lstStyle/>
          <a:p>
            <a:endParaRPr lang="fr-FR"/>
          </a:p>
        </p:txBody>
      </p:sp>
      <p:sp>
        <p:nvSpPr>
          <p:cNvPr id="25" name="AutoShape 25"/>
          <p:cNvSpPr/>
          <p:nvPr/>
        </p:nvSpPr>
        <p:spPr>
          <a:xfrm>
            <a:off x="12743926" y="3466450"/>
            <a:ext cx="0" cy="792119"/>
          </a:xfrm>
          <a:prstGeom prst="line">
            <a:avLst/>
          </a:prstGeom>
          <a:ln w="47625" cap="flat">
            <a:solidFill>
              <a:srgbClr val="18AFD6"/>
            </a:solidFill>
            <a:prstDash val="solid"/>
            <a:headEnd type="none" w="sm" len="sm"/>
            <a:tailEnd type="oval" w="lg" len="lg"/>
          </a:ln>
        </p:spPr>
        <p:txBody>
          <a:bodyPr/>
          <a:lstStyle/>
          <a:p>
            <a:endParaRPr lang="fr-FR"/>
          </a:p>
        </p:txBody>
      </p:sp>
      <p:sp>
        <p:nvSpPr>
          <p:cNvPr id="26" name="AutoShape 26"/>
          <p:cNvSpPr/>
          <p:nvPr/>
        </p:nvSpPr>
        <p:spPr>
          <a:xfrm flipV="1">
            <a:off x="4951147" y="2975753"/>
            <a:ext cx="1877655" cy="17275"/>
          </a:xfrm>
          <a:prstGeom prst="line">
            <a:avLst/>
          </a:prstGeom>
          <a:ln w="57150" cap="flat">
            <a:solidFill>
              <a:srgbClr val="EDF0F2"/>
            </a:solidFill>
            <a:prstDash val="solid"/>
            <a:headEnd type="none" w="sm" len="sm"/>
            <a:tailEnd type="none" w="sm" len="sm"/>
          </a:ln>
        </p:spPr>
        <p:txBody>
          <a:bodyPr/>
          <a:lstStyle/>
          <a:p>
            <a:endParaRPr lang="fr-FR"/>
          </a:p>
        </p:txBody>
      </p:sp>
      <p:sp>
        <p:nvSpPr>
          <p:cNvPr id="27" name="AutoShape 27"/>
          <p:cNvSpPr/>
          <p:nvPr/>
        </p:nvSpPr>
        <p:spPr>
          <a:xfrm>
            <a:off x="7775647" y="2975753"/>
            <a:ext cx="1739457" cy="17275"/>
          </a:xfrm>
          <a:prstGeom prst="line">
            <a:avLst/>
          </a:prstGeom>
          <a:ln w="57150" cap="flat">
            <a:solidFill>
              <a:srgbClr val="EDF0F2"/>
            </a:solidFill>
            <a:prstDash val="solid"/>
            <a:headEnd type="none" w="sm" len="sm"/>
            <a:tailEnd type="none" w="sm" len="sm"/>
          </a:ln>
        </p:spPr>
        <p:txBody>
          <a:bodyPr/>
          <a:lstStyle/>
          <a:p>
            <a:endParaRPr lang="fr-FR"/>
          </a:p>
        </p:txBody>
      </p:sp>
      <p:sp>
        <p:nvSpPr>
          <p:cNvPr id="28" name="AutoShape 28"/>
          <p:cNvSpPr/>
          <p:nvPr/>
        </p:nvSpPr>
        <p:spPr>
          <a:xfrm>
            <a:off x="10461948" y="2993028"/>
            <a:ext cx="1808556" cy="0"/>
          </a:xfrm>
          <a:prstGeom prst="line">
            <a:avLst/>
          </a:prstGeom>
          <a:ln w="57150" cap="flat">
            <a:solidFill>
              <a:srgbClr val="EDF0F2"/>
            </a:solidFill>
            <a:prstDash val="solid"/>
            <a:headEnd type="none" w="sm" len="sm"/>
            <a:tailEnd type="none" w="sm" len="sm"/>
          </a:ln>
        </p:spPr>
        <p:txBody>
          <a:bodyPr/>
          <a:lstStyle/>
          <a:p>
            <a:endParaRPr lang="fr-FR"/>
          </a:p>
        </p:txBody>
      </p:sp>
      <p:sp>
        <p:nvSpPr>
          <p:cNvPr id="29" name="TextBox 29"/>
          <p:cNvSpPr txBox="1"/>
          <p:nvPr/>
        </p:nvSpPr>
        <p:spPr>
          <a:xfrm>
            <a:off x="6007521" y="8761595"/>
            <a:ext cx="2457578" cy="779145"/>
          </a:xfrm>
          <a:prstGeom prst="rect">
            <a:avLst/>
          </a:prstGeom>
        </p:spPr>
        <p:txBody>
          <a:bodyPr lIns="0" tIns="0" rIns="0" bIns="0" rtlCol="0" anchor="t">
            <a:spAutoFit/>
          </a:bodyPr>
          <a:lstStyle/>
          <a:p>
            <a:pPr algn="ctr">
              <a:lnSpc>
                <a:spcPts val="3120"/>
              </a:lnSpc>
            </a:pPr>
            <a:r>
              <a:rPr lang="en-US" sz="2400" b="1">
                <a:solidFill>
                  <a:srgbClr val="191919"/>
                </a:solidFill>
                <a:latin typeface="Aileron Bold"/>
                <a:ea typeface="Aileron Bold"/>
                <a:cs typeface="Aileron Bold"/>
                <a:sym typeface="Aileron Bold"/>
              </a:rPr>
              <a:t>UPPERCASE MOTS/LETTRES</a:t>
            </a:r>
          </a:p>
        </p:txBody>
      </p:sp>
      <p:sp>
        <p:nvSpPr>
          <p:cNvPr id="30" name="TextBox 30"/>
          <p:cNvSpPr txBox="1"/>
          <p:nvPr/>
        </p:nvSpPr>
        <p:spPr>
          <a:xfrm>
            <a:off x="3252916" y="8761595"/>
            <a:ext cx="2457578" cy="779145"/>
          </a:xfrm>
          <a:prstGeom prst="rect">
            <a:avLst/>
          </a:prstGeom>
        </p:spPr>
        <p:txBody>
          <a:bodyPr lIns="0" tIns="0" rIns="0" bIns="0" rtlCol="0" anchor="t">
            <a:spAutoFit/>
          </a:bodyPr>
          <a:lstStyle/>
          <a:p>
            <a:pPr algn="ctr">
              <a:lnSpc>
                <a:spcPts val="3120"/>
              </a:lnSpc>
            </a:pPr>
            <a:r>
              <a:rPr lang="en-US" sz="2400" b="1">
                <a:solidFill>
                  <a:srgbClr val="191919"/>
                </a:solidFill>
                <a:latin typeface="Aileron Bold"/>
                <a:ea typeface="Aileron Bold"/>
                <a:cs typeface="Aileron Bold"/>
                <a:sym typeface="Aileron Bold"/>
              </a:rPr>
              <a:t>SIGNES DE PONCTUATIONS</a:t>
            </a:r>
          </a:p>
        </p:txBody>
      </p:sp>
      <p:sp>
        <p:nvSpPr>
          <p:cNvPr id="31" name="TextBox 31"/>
          <p:cNvSpPr txBox="1"/>
          <p:nvPr/>
        </p:nvSpPr>
        <p:spPr>
          <a:xfrm>
            <a:off x="8762125" y="8761595"/>
            <a:ext cx="2457578" cy="388620"/>
          </a:xfrm>
          <a:prstGeom prst="rect">
            <a:avLst/>
          </a:prstGeom>
        </p:spPr>
        <p:txBody>
          <a:bodyPr lIns="0" tIns="0" rIns="0" bIns="0" rtlCol="0" anchor="t">
            <a:spAutoFit/>
          </a:bodyPr>
          <a:lstStyle/>
          <a:p>
            <a:pPr algn="ctr">
              <a:lnSpc>
                <a:spcPts val="3120"/>
              </a:lnSpc>
            </a:pPr>
            <a:r>
              <a:rPr lang="en-US" sz="2400" b="1">
                <a:solidFill>
                  <a:srgbClr val="191919"/>
                </a:solidFill>
                <a:latin typeface="Aileron Bold"/>
                <a:ea typeface="Aileron Bold"/>
                <a:cs typeface="Aileron Bold"/>
                <a:sym typeface="Aileron Bold"/>
              </a:rPr>
              <a:t>STOP WORDS</a:t>
            </a:r>
          </a:p>
        </p:txBody>
      </p:sp>
      <p:sp>
        <p:nvSpPr>
          <p:cNvPr id="32" name="TextBox 32"/>
          <p:cNvSpPr txBox="1"/>
          <p:nvPr/>
        </p:nvSpPr>
        <p:spPr>
          <a:xfrm>
            <a:off x="11516729" y="8761595"/>
            <a:ext cx="2457578" cy="779145"/>
          </a:xfrm>
          <a:prstGeom prst="rect">
            <a:avLst/>
          </a:prstGeom>
        </p:spPr>
        <p:txBody>
          <a:bodyPr lIns="0" tIns="0" rIns="0" bIns="0" rtlCol="0" anchor="t">
            <a:spAutoFit/>
          </a:bodyPr>
          <a:lstStyle/>
          <a:p>
            <a:pPr algn="ctr">
              <a:lnSpc>
                <a:spcPts val="3120"/>
              </a:lnSpc>
            </a:pPr>
            <a:r>
              <a:rPr lang="en-US" sz="2400" b="1">
                <a:solidFill>
                  <a:srgbClr val="191919"/>
                </a:solidFill>
                <a:latin typeface="Aileron Bold"/>
                <a:ea typeface="Aileron Bold"/>
                <a:cs typeface="Aileron Bold"/>
                <a:sym typeface="Aileron Bold"/>
              </a:rPr>
              <a:t>AVG LONGUEUR </a:t>
            </a:r>
          </a:p>
          <a:p>
            <a:pPr algn="ctr">
              <a:lnSpc>
                <a:spcPts val="3120"/>
              </a:lnSpc>
            </a:pPr>
            <a:r>
              <a:rPr lang="en-US" sz="2400" b="1">
                <a:solidFill>
                  <a:srgbClr val="191919"/>
                </a:solidFill>
                <a:latin typeface="Aileron Bold"/>
                <a:ea typeface="Aileron Bold"/>
                <a:cs typeface="Aileron Bold"/>
                <a:sym typeface="Aileron Bold"/>
              </a:rPr>
              <a:t>DES MOTS</a:t>
            </a:r>
          </a:p>
        </p:txBody>
      </p:sp>
      <p:grpSp>
        <p:nvGrpSpPr>
          <p:cNvPr id="33" name="Group 33"/>
          <p:cNvGrpSpPr/>
          <p:nvPr/>
        </p:nvGrpSpPr>
        <p:grpSpPr>
          <a:xfrm>
            <a:off x="12272096" y="6449273"/>
            <a:ext cx="946844" cy="946844"/>
            <a:chOff x="0" y="0"/>
            <a:chExt cx="556826" cy="556826"/>
          </a:xfrm>
        </p:grpSpPr>
        <p:sp>
          <p:nvSpPr>
            <p:cNvPr id="34" name="Freeform 34"/>
            <p:cNvSpPr/>
            <p:nvPr/>
          </p:nvSpPr>
          <p:spPr>
            <a:xfrm>
              <a:off x="0" y="0"/>
              <a:ext cx="556826" cy="556826"/>
            </a:xfrm>
            <a:custGeom>
              <a:avLst/>
              <a:gdLst/>
              <a:ahLst/>
              <a:cxnLst/>
              <a:rect l="l" t="t" r="r" b="b"/>
              <a:pathLst>
                <a:path w="556826" h="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13538A"/>
            </a:solidFill>
          </p:spPr>
          <p:txBody>
            <a:bodyPr/>
            <a:lstStyle/>
            <a:p>
              <a:endParaRPr lang="fr-FR"/>
            </a:p>
          </p:txBody>
        </p:sp>
        <p:sp>
          <p:nvSpPr>
            <p:cNvPr id="35" name="TextBox 35"/>
            <p:cNvSpPr txBox="1"/>
            <p:nvPr/>
          </p:nvSpPr>
          <p:spPr>
            <a:xfrm>
              <a:off x="52202" y="-4948"/>
              <a:ext cx="452421" cy="509571"/>
            </a:xfrm>
            <a:prstGeom prst="rect">
              <a:avLst/>
            </a:prstGeom>
          </p:spPr>
          <p:txBody>
            <a:bodyPr lIns="0" tIns="0" rIns="0" bIns="0" rtlCol="0" anchor="ctr"/>
            <a:lstStyle/>
            <a:p>
              <a:pPr algn="ctr">
                <a:lnSpc>
                  <a:spcPts val="3919"/>
                </a:lnSpc>
              </a:pPr>
              <a:r>
                <a:rPr lang="en-US" sz="2799" b="1">
                  <a:solidFill>
                    <a:srgbClr val="FFFFFF"/>
                  </a:solidFill>
                  <a:latin typeface="Aileron Bold"/>
                  <a:ea typeface="Aileron Bold"/>
                  <a:cs typeface="Aileron Bold"/>
                  <a:sym typeface="Aileron Bold"/>
                </a:rPr>
                <a:t>8</a:t>
              </a:r>
            </a:p>
          </p:txBody>
        </p:sp>
      </p:grpSp>
      <p:grpSp>
        <p:nvGrpSpPr>
          <p:cNvPr id="36" name="Group 36"/>
          <p:cNvGrpSpPr/>
          <p:nvPr/>
        </p:nvGrpSpPr>
        <p:grpSpPr>
          <a:xfrm>
            <a:off x="4005895" y="6449273"/>
            <a:ext cx="946844" cy="946844"/>
            <a:chOff x="0" y="0"/>
            <a:chExt cx="556826" cy="556826"/>
          </a:xfrm>
        </p:grpSpPr>
        <p:sp>
          <p:nvSpPr>
            <p:cNvPr id="37" name="Freeform 37"/>
            <p:cNvSpPr/>
            <p:nvPr/>
          </p:nvSpPr>
          <p:spPr>
            <a:xfrm>
              <a:off x="0" y="0"/>
              <a:ext cx="556826" cy="556826"/>
            </a:xfrm>
            <a:custGeom>
              <a:avLst/>
              <a:gdLst/>
              <a:ahLst/>
              <a:cxnLst/>
              <a:rect l="l" t="t" r="r" b="b"/>
              <a:pathLst>
                <a:path w="556826" h="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37C9EF"/>
            </a:solidFill>
          </p:spPr>
          <p:txBody>
            <a:bodyPr/>
            <a:lstStyle/>
            <a:p>
              <a:endParaRPr lang="fr-FR"/>
            </a:p>
          </p:txBody>
        </p:sp>
        <p:sp>
          <p:nvSpPr>
            <p:cNvPr id="38" name="TextBox 38"/>
            <p:cNvSpPr txBox="1"/>
            <p:nvPr/>
          </p:nvSpPr>
          <p:spPr>
            <a:xfrm>
              <a:off x="52202" y="-4948"/>
              <a:ext cx="452421" cy="509571"/>
            </a:xfrm>
            <a:prstGeom prst="rect">
              <a:avLst/>
            </a:prstGeom>
          </p:spPr>
          <p:txBody>
            <a:bodyPr lIns="0" tIns="0" rIns="0" bIns="0" rtlCol="0" anchor="ctr"/>
            <a:lstStyle/>
            <a:p>
              <a:pPr algn="ctr">
                <a:lnSpc>
                  <a:spcPts val="3919"/>
                </a:lnSpc>
              </a:pPr>
              <a:r>
                <a:rPr lang="en-US" sz="2799" b="1">
                  <a:solidFill>
                    <a:srgbClr val="FFFFFF"/>
                  </a:solidFill>
                  <a:latin typeface="Aileron Bold"/>
                  <a:ea typeface="Aileron Bold"/>
                  <a:cs typeface="Aileron Bold"/>
                  <a:sym typeface="Aileron Bold"/>
                </a:rPr>
                <a:t>5</a:t>
              </a:r>
            </a:p>
          </p:txBody>
        </p:sp>
      </p:grpSp>
      <p:grpSp>
        <p:nvGrpSpPr>
          <p:cNvPr id="39" name="Group 39"/>
          <p:cNvGrpSpPr/>
          <p:nvPr/>
        </p:nvGrpSpPr>
        <p:grpSpPr>
          <a:xfrm>
            <a:off x="6761295" y="6449273"/>
            <a:ext cx="946844" cy="946844"/>
            <a:chOff x="0" y="0"/>
            <a:chExt cx="556826" cy="556826"/>
          </a:xfrm>
        </p:grpSpPr>
        <p:sp>
          <p:nvSpPr>
            <p:cNvPr id="40" name="Freeform 40"/>
            <p:cNvSpPr/>
            <p:nvPr/>
          </p:nvSpPr>
          <p:spPr>
            <a:xfrm>
              <a:off x="0" y="0"/>
              <a:ext cx="556826" cy="556826"/>
            </a:xfrm>
            <a:custGeom>
              <a:avLst/>
              <a:gdLst/>
              <a:ahLst/>
              <a:cxnLst/>
              <a:rect l="l" t="t" r="r" b="b"/>
              <a:pathLst>
                <a:path w="556826" h="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18AFD6"/>
            </a:solidFill>
          </p:spPr>
          <p:txBody>
            <a:bodyPr/>
            <a:lstStyle/>
            <a:p>
              <a:endParaRPr lang="fr-FR"/>
            </a:p>
          </p:txBody>
        </p:sp>
        <p:sp>
          <p:nvSpPr>
            <p:cNvPr id="41" name="TextBox 41"/>
            <p:cNvSpPr txBox="1"/>
            <p:nvPr/>
          </p:nvSpPr>
          <p:spPr>
            <a:xfrm>
              <a:off x="52202" y="-4948"/>
              <a:ext cx="452421" cy="509571"/>
            </a:xfrm>
            <a:prstGeom prst="rect">
              <a:avLst/>
            </a:prstGeom>
          </p:spPr>
          <p:txBody>
            <a:bodyPr lIns="0" tIns="0" rIns="0" bIns="0" rtlCol="0" anchor="ctr"/>
            <a:lstStyle/>
            <a:p>
              <a:pPr algn="ctr">
                <a:lnSpc>
                  <a:spcPts val="3919"/>
                </a:lnSpc>
              </a:pPr>
              <a:r>
                <a:rPr lang="en-US" sz="2799" b="1">
                  <a:solidFill>
                    <a:srgbClr val="FFFFFF"/>
                  </a:solidFill>
                  <a:latin typeface="Aileron Bold"/>
                  <a:ea typeface="Aileron Bold"/>
                  <a:cs typeface="Aileron Bold"/>
                  <a:sym typeface="Aileron Bold"/>
                </a:rPr>
                <a:t>6</a:t>
              </a:r>
            </a:p>
          </p:txBody>
        </p:sp>
      </p:grpSp>
      <p:grpSp>
        <p:nvGrpSpPr>
          <p:cNvPr id="42" name="Group 42"/>
          <p:cNvGrpSpPr/>
          <p:nvPr/>
        </p:nvGrpSpPr>
        <p:grpSpPr>
          <a:xfrm>
            <a:off x="9516696" y="6449273"/>
            <a:ext cx="946844" cy="946844"/>
            <a:chOff x="0" y="0"/>
            <a:chExt cx="556826" cy="556826"/>
          </a:xfrm>
        </p:grpSpPr>
        <p:sp>
          <p:nvSpPr>
            <p:cNvPr id="43" name="Freeform 43"/>
            <p:cNvSpPr/>
            <p:nvPr/>
          </p:nvSpPr>
          <p:spPr>
            <a:xfrm>
              <a:off x="0" y="0"/>
              <a:ext cx="556826" cy="556826"/>
            </a:xfrm>
            <a:custGeom>
              <a:avLst/>
              <a:gdLst/>
              <a:ahLst/>
              <a:cxnLst/>
              <a:rect l="l" t="t" r="r" b="b"/>
              <a:pathLst>
                <a:path w="556826" h="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1C88CF"/>
            </a:solidFill>
          </p:spPr>
          <p:txBody>
            <a:bodyPr/>
            <a:lstStyle/>
            <a:p>
              <a:endParaRPr lang="fr-FR"/>
            </a:p>
          </p:txBody>
        </p:sp>
        <p:sp>
          <p:nvSpPr>
            <p:cNvPr id="44" name="TextBox 44"/>
            <p:cNvSpPr txBox="1"/>
            <p:nvPr/>
          </p:nvSpPr>
          <p:spPr>
            <a:xfrm>
              <a:off x="52202" y="-4948"/>
              <a:ext cx="452421" cy="509571"/>
            </a:xfrm>
            <a:prstGeom prst="rect">
              <a:avLst/>
            </a:prstGeom>
          </p:spPr>
          <p:txBody>
            <a:bodyPr lIns="0" tIns="0" rIns="0" bIns="0" rtlCol="0" anchor="ctr"/>
            <a:lstStyle/>
            <a:p>
              <a:pPr algn="ctr">
                <a:lnSpc>
                  <a:spcPts val="3919"/>
                </a:lnSpc>
              </a:pPr>
              <a:r>
                <a:rPr lang="en-US" sz="2799" b="1">
                  <a:solidFill>
                    <a:srgbClr val="FFFFFF"/>
                  </a:solidFill>
                  <a:latin typeface="Aileron Bold"/>
                  <a:ea typeface="Aileron Bold"/>
                  <a:cs typeface="Aileron Bold"/>
                  <a:sym typeface="Aileron Bold"/>
                </a:rPr>
                <a:t>7</a:t>
              </a:r>
            </a:p>
          </p:txBody>
        </p:sp>
      </p:grpSp>
      <p:sp>
        <p:nvSpPr>
          <p:cNvPr id="45" name="AutoShape 45"/>
          <p:cNvSpPr/>
          <p:nvPr/>
        </p:nvSpPr>
        <p:spPr>
          <a:xfrm>
            <a:off x="4479317" y="7396117"/>
            <a:ext cx="0" cy="792119"/>
          </a:xfrm>
          <a:prstGeom prst="line">
            <a:avLst/>
          </a:prstGeom>
          <a:ln w="47625" cap="flat">
            <a:solidFill>
              <a:srgbClr val="37C9EF"/>
            </a:solidFill>
            <a:prstDash val="solid"/>
            <a:headEnd type="none" w="sm" len="sm"/>
            <a:tailEnd type="oval" w="lg" len="lg"/>
          </a:ln>
        </p:spPr>
        <p:txBody>
          <a:bodyPr/>
          <a:lstStyle/>
          <a:p>
            <a:endParaRPr lang="fr-FR"/>
          </a:p>
        </p:txBody>
      </p:sp>
      <p:sp>
        <p:nvSpPr>
          <p:cNvPr id="46" name="AutoShape 46"/>
          <p:cNvSpPr/>
          <p:nvPr/>
        </p:nvSpPr>
        <p:spPr>
          <a:xfrm>
            <a:off x="7234718" y="7396117"/>
            <a:ext cx="0" cy="792119"/>
          </a:xfrm>
          <a:prstGeom prst="line">
            <a:avLst/>
          </a:prstGeom>
          <a:ln w="47625" cap="flat">
            <a:solidFill>
              <a:srgbClr val="18AFD6"/>
            </a:solidFill>
            <a:prstDash val="solid"/>
            <a:headEnd type="none" w="sm" len="sm"/>
            <a:tailEnd type="oval" w="lg" len="lg"/>
          </a:ln>
        </p:spPr>
        <p:txBody>
          <a:bodyPr/>
          <a:lstStyle/>
          <a:p>
            <a:endParaRPr lang="fr-FR"/>
          </a:p>
        </p:txBody>
      </p:sp>
      <p:sp>
        <p:nvSpPr>
          <p:cNvPr id="47" name="AutoShape 47"/>
          <p:cNvSpPr/>
          <p:nvPr/>
        </p:nvSpPr>
        <p:spPr>
          <a:xfrm>
            <a:off x="9990118" y="7396117"/>
            <a:ext cx="0" cy="792119"/>
          </a:xfrm>
          <a:prstGeom prst="line">
            <a:avLst/>
          </a:prstGeom>
          <a:ln w="47625" cap="flat">
            <a:solidFill>
              <a:srgbClr val="1C88CF"/>
            </a:solidFill>
            <a:prstDash val="solid"/>
            <a:headEnd type="none" w="sm" len="sm"/>
            <a:tailEnd type="oval" w="lg" len="lg"/>
          </a:ln>
        </p:spPr>
        <p:txBody>
          <a:bodyPr/>
          <a:lstStyle/>
          <a:p>
            <a:endParaRPr lang="fr-FR"/>
          </a:p>
        </p:txBody>
      </p:sp>
      <p:sp>
        <p:nvSpPr>
          <p:cNvPr id="48" name="AutoShape 48"/>
          <p:cNvSpPr/>
          <p:nvPr/>
        </p:nvSpPr>
        <p:spPr>
          <a:xfrm>
            <a:off x="12745518" y="7396117"/>
            <a:ext cx="0" cy="792858"/>
          </a:xfrm>
          <a:prstGeom prst="line">
            <a:avLst/>
          </a:prstGeom>
          <a:ln w="47625" cap="flat">
            <a:solidFill>
              <a:srgbClr val="13538A"/>
            </a:solidFill>
            <a:prstDash val="solid"/>
            <a:headEnd type="none" w="sm" len="sm"/>
            <a:tailEnd type="oval" w="lg" len="lg"/>
          </a:ln>
        </p:spPr>
        <p:txBody>
          <a:bodyPr/>
          <a:lstStyle/>
          <a:p>
            <a:endParaRPr lang="fr-FR"/>
          </a:p>
        </p:txBody>
      </p:sp>
      <p:sp>
        <p:nvSpPr>
          <p:cNvPr id="49" name="AutoShape 49"/>
          <p:cNvSpPr/>
          <p:nvPr/>
        </p:nvSpPr>
        <p:spPr>
          <a:xfrm>
            <a:off x="4952739" y="6922695"/>
            <a:ext cx="1808556" cy="0"/>
          </a:xfrm>
          <a:prstGeom prst="line">
            <a:avLst/>
          </a:prstGeom>
          <a:ln w="57150" cap="flat">
            <a:solidFill>
              <a:srgbClr val="EDF0F2"/>
            </a:solidFill>
            <a:prstDash val="solid"/>
            <a:headEnd type="none" w="sm" len="sm"/>
            <a:tailEnd type="none" w="sm" len="sm"/>
          </a:ln>
        </p:spPr>
        <p:txBody>
          <a:bodyPr/>
          <a:lstStyle/>
          <a:p>
            <a:endParaRPr lang="fr-FR"/>
          </a:p>
        </p:txBody>
      </p:sp>
      <p:sp>
        <p:nvSpPr>
          <p:cNvPr id="50" name="AutoShape 50"/>
          <p:cNvSpPr/>
          <p:nvPr/>
        </p:nvSpPr>
        <p:spPr>
          <a:xfrm>
            <a:off x="7708140" y="6922695"/>
            <a:ext cx="1808556" cy="0"/>
          </a:xfrm>
          <a:prstGeom prst="line">
            <a:avLst/>
          </a:prstGeom>
          <a:ln w="57150" cap="flat">
            <a:solidFill>
              <a:srgbClr val="EDF0F2"/>
            </a:solidFill>
            <a:prstDash val="solid"/>
            <a:headEnd type="none" w="sm" len="sm"/>
            <a:tailEnd type="none" w="sm" len="sm"/>
          </a:ln>
        </p:spPr>
        <p:txBody>
          <a:bodyPr/>
          <a:lstStyle/>
          <a:p>
            <a:endParaRPr lang="fr-FR"/>
          </a:p>
        </p:txBody>
      </p:sp>
      <p:sp>
        <p:nvSpPr>
          <p:cNvPr id="51" name="AutoShape 51"/>
          <p:cNvSpPr/>
          <p:nvPr/>
        </p:nvSpPr>
        <p:spPr>
          <a:xfrm>
            <a:off x="10463540" y="6922695"/>
            <a:ext cx="1808556" cy="0"/>
          </a:xfrm>
          <a:prstGeom prst="line">
            <a:avLst/>
          </a:prstGeom>
          <a:ln w="57150" cap="flat">
            <a:solidFill>
              <a:srgbClr val="EDF0F2"/>
            </a:solidFill>
            <a:prstDash val="solid"/>
            <a:headEnd type="none" w="sm" len="sm"/>
            <a:tailEnd type="none" w="sm" len="sm"/>
          </a:ln>
        </p:spPr>
        <p:txBody>
          <a:bodyPr/>
          <a:lstStyle/>
          <a:p>
            <a:endParaRPr lang="fr-F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694439" y="1854090"/>
            <a:ext cx="14232048" cy="8217668"/>
          </a:xfrm>
          <a:custGeom>
            <a:avLst/>
            <a:gdLst/>
            <a:ahLst/>
            <a:cxnLst/>
            <a:rect l="l" t="t" r="r" b="b"/>
            <a:pathLst>
              <a:path w="14232048" h="8217668">
                <a:moveTo>
                  <a:pt x="0" y="0"/>
                </a:moveTo>
                <a:lnTo>
                  <a:pt x="14232048" y="0"/>
                </a:lnTo>
                <a:lnTo>
                  <a:pt x="14232048" y="8217668"/>
                </a:lnTo>
                <a:lnTo>
                  <a:pt x="0" y="8217668"/>
                </a:lnTo>
                <a:lnTo>
                  <a:pt x="0" y="0"/>
                </a:lnTo>
                <a:close/>
              </a:path>
            </a:pathLst>
          </a:custGeom>
          <a:blipFill>
            <a:blip r:embed="rId3"/>
            <a:stretch>
              <a:fillRect/>
            </a:stretch>
          </a:blipFill>
        </p:spPr>
        <p:txBody>
          <a:bodyPr/>
          <a:lstStyle/>
          <a:p>
            <a:endParaRPr lang="fr-FR"/>
          </a:p>
        </p:txBody>
      </p:sp>
      <p:sp>
        <p:nvSpPr>
          <p:cNvPr id="6" name="TextBox 6"/>
          <p:cNvSpPr txBox="1"/>
          <p:nvPr/>
        </p:nvSpPr>
        <p:spPr>
          <a:xfrm>
            <a:off x="919853" y="296934"/>
            <a:ext cx="13616194"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Indirect features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3362904" y="1543194"/>
            <a:ext cx="11173143" cy="8619860"/>
          </a:xfrm>
          <a:custGeom>
            <a:avLst/>
            <a:gdLst/>
            <a:ahLst/>
            <a:cxnLst/>
            <a:rect l="l" t="t" r="r" b="b"/>
            <a:pathLst>
              <a:path w="11173143" h="8619860">
                <a:moveTo>
                  <a:pt x="0" y="0"/>
                </a:moveTo>
                <a:lnTo>
                  <a:pt x="11173143" y="0"/>
                </a:lnTo>
                <a:lnTo>
                  <a:pt x="11173143" y="8619860"/>
                </a:lnTo>
                <a:lnTo>
                  <a:pt x="0" y="8619860"/>
                </a:lnTo>
                <a:lnTo>
                  <a:pt x="0" y="0"/>
                </a:lnTo>
                <a:close/>
              </a:path>
            </a:pathLst>
          </a:custGeom>
          <a:blipFill>
            <a:blip r:embed="rId3"/>
            <a:stretch>
              <a:fillRect t="-18082" r="-103038" b="-100028"/>
            </a:stretch>
          </a:blipFill>
        </p:spPr>
        <p:txBody>
          <a:bodyPr/>
          <a:lstStyle/>
          <a:p>
            <a:endParaRPr lang="fr-FR"/>
          </a:p>
        </p:txBody>
      </p:sp>
      <p:sp>
        <p:nvSpPr>
          <p:cNvPr id="6" name="TextBox 6"/>
          <p:cNvSpPr txBox="1"/>
          <p:nvPr/>
        </p:nvSpPr>
        <p:spPr>
          <a:xfrm>
            <a:off x="919853" y="296934"/>
            <a:ext cx="13616194"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Indirect features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9A5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00610" y="230809"/>
            <a:ext cx="3549544" cy="3549544"/>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gradFill rotWithShape="1">
              <a:gsLst>
                <a:gs pos="0">
                  <a:srgbClr val="1119C2">
                    <a:alpha val="100000"/>
                  </a:srgbClr>
                </a:gs>
                <a:gs pos="100000">
                  <a:srgbClr val="2932FF">
                    <a:alpha val="100000"/>
                  </a:srgbClr>
                </a:gs>
              </a:gsLst>
              <a:lin ang="0"/>
            </a:gradFill>
          </p:spPr>
          <p:txBody>
            <a:bodyPr/>
            <a:lstStyle/>
            <a:p>
              <a:endParaRPr lang="fr-FR"/>
            </a:p>
          </p:txBody>
        </p:sp>
      </p:grpSp>
      <p:grpSp>
        <p:nvGrpSpPr>
          <p:cNvPr id="4" name="Group 4"/>
          <p:cNvGrpSpPr>
            <a:grpSpLocks noChangeAspect="1"/>
          </p:cNvGrpSpPr>
          <p:nvPr/>
        </p:nvGrpSpPr>
        <p:grpSpPr>
          <a:xfrm>
            <a:off x="7747893" y="9305382"/>
            <a:ext cx="3549544" cy="3549544"/>
            <a:chOff x="0" y="0"/>
            <a:chExt cx="1708150" cy="1708150"/>
          </a:xfrm>
        </p:grpSpPr>
        <p:sp>
          <p:nvSpPr>
            <p:cNvPr id="5" name="Freeform 5"/>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txBody>
            <a:bodyPr/>
            <a:lstStyle/>
            <a:p>
              <a:endParaRPr lang="fr-FR"/>
            </a:p>
          </p:txBody>
        </p:sp>
      </p:grpSp>
      <p:grpSp>
        <p:nvGrpSpPr>
          <p:cNvPr id="6" name="Group 6"/>
          <p:cNvGrpSpPr>
            <a:grpSpLocks noChangeAspect="1"/>
          </p:cNvGrpSpPr>
          <p:nvPr/>
        </p:nvGrpSpPr>
        <p:grpSpPr>
          <a:xfrm>
            <a:off x="14268953" y="-2153588"/>
            <a:ext cx="3549544" cy="3549544"/>
            <a:chOff x="0" y="0"/>
            <a:chExt cx="1708150" cy="1708150"/>
          </a:xfrm>
        </p:grpSpPr>
        <p:sp>
          <p:nvSpPr>
            <p:cNvPr id="7" name="Freeform 7"/>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txBody>
            <a:bodyPr/>
            <a:lstStyle/>
            <a:p>
              <a:endParaRPr lang="fr-FR"/>
            </a:p>
          </p:txBody>
        </p:sp>
      </p:grpSp>
      <p:grpSp>
        <p:nvGrpSpPr>
          <p:cNvPr id="8" name="Group 8"/>
          <p:cNvGrpSpPr/>
          <p:nvPr/>
        </p:nvGrpSpPr>
        <p:grpSpPr>
          <a:xfrm>
            <a:off x="16043725" y="8042725"/>
            <a:ext cx="1215575" cy="121557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gradFill rotWithShape="1">
              <a:gsLst>
                <a:gs pos="0">
                  <a:srgbClr val="1119C2">
                    <a:alpha val="100000"/>
                  </a:srgbClr>
                </a:gs>
                <a:gs pos="100000">
                  <a:srgbClr val="2932FF">
                    <a:alpha val="100000"/>
                  </a:srgbClr>
                </a:gs>
              </a:gsLst>
              <a:lin ang="0"/>
            </a:gradFill>
            <a:ln cap="sq">
              <a:noFill/>
              <a:prstDash val="solid"/>
              <a:miter/>
            </a:ln>
          </p:spPr>
          <p:txBody>
            <a:bodyPr/>
            <a:lstStyle/>
            <a:p>
              <a:endParaRPr lang="fr-FR"/>
            </a:p>
          </p:txBody>
        </p:sp>
        <p:sp>
          <p:nvSpPr>
            <p:cNvPr id="10" name="TextBox 10"/>
            <p:cNvSpPr txBox="1"/>
            <p:nvPr/>
          </p:nvSpPr>
          <p:spPr>
            <a:xfrm>
              <a:off x="127000" y="60325"/>
              <a:ext cx="558800" cy="625475"/>
            </a:xfrm>
            <a:prstGeom prst="rect">
              <a:avLst/>
            </a:prstGeom>
          </p:spPr>
          <p:txBody>
            <a:bodyPr lIns="50800" tIns="50800" rIns="50800" bIns="50800" rtlCol="0" anchor="ctr"/>
            <a:lstStyle/>
            <a:p>
              <a:pPr algn="ctr">
                <a:lnSpc>
                  <a:spcPts val="3600"/>
                </a:lnSpc>
              </a:pPr>
              <a:endParaRPr/>
            </a:p>
          </p:txBody>
        </p:sp>
      </p:grpSp>
      <p:sp>
        <p:nvSpPr>
          <p:cNvPr id="11" name="TextBox 11"/>
          <p:cNvSpPr txBox="1"/>
          <p:nvPr/>
        </p:nvSpPr>
        <p:spPr>
          <a:xfrm>
            <a:off x="1994407" y="2940895"/>
            <a:ext cx="14299185" cy="4490934"/>
          </a:xfrm>
          <a:prstGeom prst="rect">
            <a:avLst/>
          </a:prstGeom>
        </p:spPr>
        <p:txBody>
          <a:bodyPr lIns="0" tIns="0" rIns="0" bIns="0" rtlCol="0" anchor="t">
            <a:spAutoFit/>
          </a:bodyPr>
          <a:lstStyle/>
          <a:p>
            <a:pPr algn="ctr">
              <a:lnSpc>
                <a:spcPts val="11734"/>
              </a:lnSpc>
            </a:pPr>
            <a:r>
              <a:rPr lang="en-US" sz="10572" b="1">
                <a:solidFill>
                  <a:srgbClr val="FFFFFF"/>
                </a:solidFill>
                <a:latin typeface="Montserrat Ultra-Bold"/>
                <a:ea typeface="Montserrat Ultra-Bold"/>
                <a:cs typeface="Montserrat Ultra-Bold"/>
                <a:sym typeface="Montserrat Ultra-Bold"/>
              </a:rPr>
              <a:t> Introduction </a:t>
            </a:r>
          </a:p>
          <a:p>
            <a:pPr algn="ctr">
              <a:lnSpc>
                <a:spcPts val="11734"/>
              </a:lnSpc>
            </a:pPr>
            <a:r>
              <a:rPr lang="en-US" sz="10572" b="1">
                <a:solidFill>
                  <a:srgbClr val="FFFFFF"/>
                </a:solidFill>
                <a:latin typeface="Montserrat Ultra-Bold"/>
                <a:ea typeface="Montserrat Ultra-Bold"/>
                <a:cs typeface="Montserrat Ultra-Bold"/>
                <a:sym typeface="Montserrat Ultra-Bold"/>
              </a:rPr>
              <a:t>et </a:t>
            </a:r>
          </a:p>
          <a:p>
            <a:pPr algn="ctr">
              <a:lnSpc>
                <a:spcPts val="11734"/>
              </a:lnSpc>
            </a:pPr>
            <a:r>
              <a:rPr lang="en-US" sz="10572" b="1">
                <a:solidFill>
                  <a:srgbClr val="FFFFFF"/>
                </a:solidFill>
                <a:latin typeface="Montserrat Ultra-Bold"/>
                <a:ea typeface="Montserrat Ultra-Bold"/>
                <a:cs typeface="Montserrat Ultra-Bold"/>
                <a:sym typeface="Montserrat Ultra-Bold"/>
              </a:rPr>
              <a:t>Problématique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514350" y="2352409"/>
            <a:ext cx="1381570" cy="1381570"/>
          </a:xfrm>
          <a:custGeom>
            <a:avLst/>
            <a:gdLst/>
            <a:ahLst/>
            <a:cxnLst/>
            <a:rect l="l" t="t" r="r" b="b"/>
            <a:pathLst>
              <a:path w="1381570" h="1381570">
                <a:moveTo>
                  <a:pt x="0" y="0"/>
                </a:moveTo>
                <a:lnTo>
                  <a:pt x="1381570" y="0"/>
                </a:lnTo>
                <a:lnTo>
                  <a:pt x="1381570" y="1381570"/>
                </a:lnTo>
                <a:lnTo>
                  <a:pt x="0" y="1381570"/>
                </a:lnTo>
                <a:lnTo>
                  <a:pt x="0" y="0"/>
                </a:lnTo>
                <a:close/>
              </a:path>
            </a:pathLst>
          </a:custGeom>
          <a:blipFill>
            <a:blip r:embed="rId3">
              <a:alphaModFix amt="48000"/>
              <a:extLst>
                <a:ext uri="{96DAC541-7B7A-43D3-8B79-37D633B846F1}">
                  <asvg:svgBlip xmlns:asvg="http://schemas.microsoft.com/office/drawing/2016/SVG/main" r:embed="rId4"/>
                </a:ext>
              </a:extLst>
            </a:blip>
            <a:stretch>
              <a:fillRect/>
            </a:stretch>
          </a:blipFill>
        </p:spPr>
        <p:txBody>
          <a:bodyPr/>
          <a:lstStyle/>
          <a:p>
            <a:endParaRPr lang="fr-FR"/>
          </a:p>
        </p:txBody>
      </p:sp>
      <p:sp>
        <p:nvSpPr>
          <p:cNvPr id="6" name="Freeform 6"/>
          <p:cNvSpPr/>
          <p:nvPr/>
        </p:nvSpPr>
        <p:spPr>
          <a:xfrm>
            <a:off x="514350" y="4141632"/>
            <a:ext cx="1381570" cy="1381570"/>
          </a:xfrm>
          <a:custGeom>
            <a:avLst/>
            <a:gdLst/>
            <a:ahLst/>
            <a:cxnLst/>
            <a:rect l="l" t="t" r="r" b="b"/>
            <a:pathLst>
              <a:path w="1381570" h="1381570">
                <a:moveTo>
                  <a:pt x="0" y="0"/>
                </a:moveTo>
                <a:lnTo>
                  <a:pt x="1381570" y="0"/>
                </a:lnTo>
                <a:lnTo>
                  <a:pt x="1381570" y="1381570"/>
                </a:lnTo>
                <a:lnTo>
                  <a:pt x="0" y="1381570"/>
                </a:lnTo>
                <a:lnTo>
                  <a:pt x="0" y="0"/>
                </a:lnTo>
                <a:close/>
              </a:path>
            </a:pathLst>
          </a:custGeom>
          <a:blipFill>
            <a:blip r:embed="rId3">
              <a:alphaModFix amt="48000"/>
              <a:extLst>
                <a:ext uri="{96DAC541-7B7A-43D3-8B79-37D633B846F1}">
                  <asvg:svgBlip xmlns:asvg="http://schemas.microsoft.com/office/drawing/2016/SVG/main" r:embed="rId4"/>
                </a:ext>
              </a:extLst>
            </a:blip>
            <a:stretch>
              <a:fillRect/>
            </a:stretch>
          </a:blipFill>
        </p:spPr>
        <p:txBody>
          <a:bodyPr/>
          <a:lstStyle/>
          <a:p>
            <a:endParaRPr lang="fr-FR"/>
          </a:p>
        </p:txBody>
      </p:sp>
      <p:grpSp>
        <p:nvGrpSpPr>
          <p:cNvPr id="7" name="Group 7"/>
          <p:cNvGrpSpPr/>
          <p:nvPr/>
        </p:nvGrpSpPr>
        <p:grpSpPr>
          <a:xfrm>
            <a:off x="690386" y="2528445"/>
            <a:ext cx="1029499" cy="102949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A5FF"/>
            </a:solidFill>
          </p:spPr>
          <p:txBody>
            <a:bodyPr/>
            <a:lstStyle/>
            <a:p>
              <a:endParaRPr lang="fr-FR"/>
            </a:p>
          </p:txBody>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3032"/>
                </a:lnSpc>
              </a:pPr>
              <a:endParaRPr/>
            </a:p>
          </p:txBody>
        </p:sp>
      </p:grpSp>
      <p:grpSp>
        <p:nvGrpSpPr>
          <p:cNvPr id="10" name="Group 10"/>
          <p:cNvGrpSpPr/>
          <p:nvPr/>
        </p:nvGrpSpPr>
        <p:grpSpPr>
          <a:xfrm>
            <a:off x="690386" y="4317667"/>
            <a:ext cx="1029499" cy="102949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A5FF"/>
            </a:solidFill>
          </p:spPr>
          <p:txBody>
            <a:bodyPr/>
            <a:lstStyle/>
            <a:p>
              <a:endParaRPr lang="fr-FR"/>
            </a:p>
          </p:txBody>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3032"/>
                </a:lnSpc>
              </a:pPr>
              <a:endParaRPr/>
            </a:p>
          </p:txBody>
        </p:sp>
      </p:grpSp>
      <p:sp>
        <p:nvSpPr>
          <p:cNvPr id="13" name="Freeform 13"/>
          <p:cNvSpPr/>
          <p:nvPr/>
        </p:nvSpPr>
        <p:spPr>
          <a:xfrm>
            <a:off x="13492349" y="7286084"/>
            <a:ext cx="1449371" cy="1449371"/>
          </a:xfrm>
          <a:custGeom>
            <a:avLst/>
            <a:gdLst/>
            <a:ahLst/>
            <a:cxnLst/>
            <a:rect l="l" t="t" r="r" b="b"/>
            <a:pathLst>
              <a:path w="1449371" h="1449371">
                <a:moveTo>
                  <a:pt x="0" y="0"/>
                </a:moveTo>
                <a:lnTo>
                  <a:pt x="1449371" y="0"/>
                </a:lnTo>
                <a:lnTo>
                  <a:pt x="1449371" y="1449371"/>
                </a:lnTo>
                <a:lnTo>
                  <a:pt x="0" y="1449371"/>
                </a:lnTo>
                <a:lnTo>
                  <a:pt x="0" y="0"/>
                </a:lnTo>
                <a:close/>
              </a:path>
            </a:pathLst>
          </a:custGeom>
          <a:blipFill>
            <a:blip r:embed="rId5"/>
            <a:stretch>
              <a:fillRect/>
            </a:stretch>
          </a:blipFill>
        </p:spPr>
        <p:txBody>
          <a:bodyPr/>
          <a:lstStyle/>
          <a:p>
            <a:endParaRPr lang="fr-FR"/>
          </a:p>
        </p:txBody>
      </p:sp>
      <p:sp>
        <p:nvSpPr>
          <p:cNvPr id="14" name="Freeform 14"/>
          <p:cNvSpPr/>
          <p:nvPr/>
        </p:nvSpPr>
        <p:spPr>
          <a:xfrm>
            <a:off x="2164960" y="7266798"/>
            <a:ext cx="1487943" cy="1487943"/>
          </a:xfrm>
          <a:custGeom>
            <a:avLst/>
            <a:gdLst/>
            <a:ahLst/>
            <a:cxnLst/>
            <a:rect l="l" t="t" r="r" b="b"/>
            <a:pathLst>
              <a:path w="1487943" h="1487943">
                <a:moveTo>
                  <a:pt x="0" y="0"/>
                </a:moveTo>
                <a:lnTo>
                  <a:pt x="1487944" y="0"/>
                </a:lnTo>
                <a:lnTo>
                  <a:pt x="1487944" y="1487943"/>
                </a:lnTo>
                <a:lnTo>
                  <a:pt x="0" y="1487943"/>
                </a:lnTo>
                <a:lnTo>
                  <a:pt x="0" y="0"/>
                </a:lnTo>
                <a:close/>
              </a:path>
            </a:pathLst>
          </a:custGeom>
          <a:blipFill>
            <a:blip r:embed="rId6"/>
            <a:stretch>
              <a:fillRect/>
            </a:stretch>
          </a:blipFill>
        </p:spPr>
        <p:txBody>
          <a:bodyPr/>
          <a:lstStyle/>
          <a:p>
            <a:endParaRPr lang="fr-FR"/>
          </a:p>
        </p:txBody>
      </p:sp>
      <p:sp>
        <p:nvSpPr>
          <p:cNvPr id="15" name="TextBox 15"/>
          <p:cNvSpPr txBox="1"/>
          <p:nvPr/>
        </p:nvSpPr>
        <p:spPr>
          <a:xfrm>
            <a:off x="919853" y="296934"/>
            <a:ext cx="13616194"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Indirect features</a:t>
            </a:r>
          </a:p>
        </p:txBody>
      </p:sp>
      <p:sp>
        <p:nvSpPr>
          <p:cNvPr id="16" name="TextBox 16"/>
          <p:cNvSpPr txBox="1"/>
          <p:nvPr/>
        </p:nvSpPr>
        <p:spPr>
          <a:xfrm>
            <a:off x="2164960" y="2790197"/>
            <a:ext cx="14667979" cy="432029"/>
          </a:xfrm>
          <a:prstGeom prst="rect">
            <a:avLst/>
          </a:prstGeom>
        </p:spPr>
        <p:txBody>
          <a:bodyPr lIns="0" tIns="0" rIns="0" bIns="0" rtlCol="0" anchor="t">
            <a:spAutoFit/>
          </a:bodyPr>
          <a:lstStyle/>
          <a:p>
            <a:pPr algn="just">
              <a:lnSpc>
                <a:spcPts val="3483"/>
              </a:lnSpc>
            </a:pPr>
            <a:r>
              <a:rPr lang="en-US" sz="2799" b="1">
                <a:solidFill>
                  <a:srgbClr val="2D2261"/>
                </a:solidFill>
                <a:latin typeface="Red Hat Display Bold"/>
                <a:ea typeface="Red Hat Display Bold"/>
                <a:cs typeface="Red Hat Display Bold"/>
                <a:sym typeface="Red Hat Display Bold"/>
              </a:rPr>
              <a:t>Les commentaires toxiques sont souvent courts et répétitifs (peu de mots uniques).</a:t>
            </a:r>
          </a:p>
        </p:txBody>
      </p:sp>
      <p:sp>
        <p:nvSpPr>
          <p:cNvPr id="17" name="TextBox 17"/>
          <p:cNvSpPr txBox="1"/>
          <p:nvPr/>
        </p:nvSpPr>
        <p:spPr>
          <a:xfrm>
            <a:off x="2164960" y="4579420"/>
            <a:ext cx="15608690" cy="432029"/>
          </a:xfrm>
          <a:prstGeom prst="rect">
            <a:avLst/>
          </a:prstGeom>
        </p:spPr>
        <p:txBody>
          <a:bodyPr lIns="0" tIns="0" rIns="0" bIns="0" rtlCol="0" anchor="t">
            <a:spAutoFit/>
          </a:bodyPr>
          <a:lstStyle/>
          <a:p>
            <a:pPr algn="l">
              <a:lnSpc>
                <a:spcPts val="3483"/>
              </a:lnSpc>
            </a:pPr>
            <a:r>
              <a:rPr lang="en-US" sz="2799" b="1">
                <a:solidFill>
                  <a:srgbClr val="2D2261"/>
                </a:solidFill>
                <a:latin typeface="Red Hat Display Bold"/>
                <a:ea typeface="Red Hat Display Bold"/>
                <a:cs typeface="Red Hat Display Bold"/>
                <a:sym typeface="Red Hat Display Bold"/>
              </a:rPr>
              <a:t>Les commentaires propres présentent plus de variété lexicale et une longueur plus régulière.</a:t>
            </a:r>
          </a:p>
        </p:txBody>
      </p:sp>
      <p:sp>
        <p:nvSpPr>
          <p:cNvPr id="18" name="TextBox 18"/>
          <p:cNvSpPr txBox="1"/>
          <p:nvPr/>
        </p:nvSpPr>
        <p:spPr>
          <a:xfrm>
            <a:off x="725222" y="2790197"/>
            <a:ext cx="959825" cy="496468"/>
          </a:xfrm>
          <a:prstGeom prst="rect">
            <a:avLst/>
          </a:prstGeom>
        </p:spPr>
        <p:txBody>
          <a:bodyPr lIns="0" tIns="0" rIns="0" bIns="0" rtlCol="0" anchor="t">
            <a:spAutoFit/>
          </a:bodyPr>
          <a:lstStyle/>
          <a:p>
            <a:pPr algn="ctr">
              <a:lnSpc>
                <a:spcPts val="3980"/>
              </a:lnSpc>
            </a:pPr>
            <a:r>
              <a:rPr lang="en-US" sz="3199" b="1">
                <a:solidFill>
                  <a:srgbClr val="FFFFFF"/>
                </a:solidFill>
                <a:latin typeface="Red Hat Display Bold"/>
                <a:ea typeface="Red Hat Display Bold"/>
                <a:cs typeface="Red Hat Display Bold"/>
                <a:sym typeface="Red Hat Display Bold"/>
              </a:rPr>
              <a:t>01</a:t>
            </a:r>
          </a:p>
        </p:txBody>
      </p:sp>
      <p:sp>
        <p:nvSpPr>
          <p:cNvPr id="19" name="TextBox 19"/>
          <p:cNvSpPr txBox="1"/>
          <p:nvPr/>
        </p:nvSpPr>
        <p:spPr>
          <a:xfrm>
            <a:off x="725222" y="4579420"/>
            <a:ext cx="959825" cy="496468"/>
          </a:xfrm>
          <a:prstGeom prst="rect">
            <a:avLst/>
          </a:prstGeom>
        </p:spPr>
        <p:txBody>
          <a:bodyPr lIns="0" tIns="0" rIns="0" bIns="0" rtlCol="0" anchor="t">
            <a:spAutoFit/>
          </a:bodyPr>
          <a:lstStyle/>
          <a:p>
            <a:pPr algn="ctr">
              <a:lnSpc>
                <a:spcPts val="3980"/>
              </a:lnSpc>
            </a:pPr>
            <a:r>
              <a:rPr lang="en-US" sz="3199" b="1">
                <a:solidFill>
                  <a:srgbClr val="FFFFFF"/>
                </a:solidFill>
                <a:latin typeface="Red Hat Display Bold"/>
                <a:ea typeface="Red Hat Display Bold"/>
                <a:cs typeface="Red Hat Display Bold"/>
                <a:sym typeface="Red Hat Display Bold"/>
              </a:rPr>
              <a:t>02</a:t>
            </a:r>
          </a:p>
        </p:txBody>
      </p:sp>
      <p:sp>
        <p:nvSpPr>
          <p:cNvPr id="20" name="TextBox 20"/>
          <p:cNvSpPr txBox="1"/>
          <p:nvPr/>
        </p:nvSpPr>
        <p:spPr>
          <a:xfrm>
            <a:off x="4700399" y="6640223"/>
            <a:ext cx="7949307" cy="1272672"/>
          </a:xfrm>
          <a:prstGeom prst="rect">
            <a:avLst/>
          </a:prstGeom>
        </p:spPr>
        <p:txBody>
          <a:bodyPr lIns="0" tIns="0" rIns="0" bIns="0" rtlCol="0" anchor="t">
            <a:spAutoFit/>
          </a:bodyPr>
          <a:lstStyle/>
          <a:p>
            <a:pPr algn="ctr">
              <a:lnSpc>
                <a:spcPts val="5059"/>
              </a:lnSpc>
              <a:spcBef>
                <a:spcPct val="0"/>
              </a:spcBef>
            </a:pPr>
            <a:r>
              <a:rPr lang="en-US" sz="4067" b="1">
                <a:solidFill>
                  <a:srgbClr val="C2433E"/>
                </a:solidFill>
                <a:latin typeface="Red Hat Display Bold"/>
                <a:ea typeface="Red Hat Display Bold"/>
                <a:cs typeface="Red Hat Display Bold"/>
                <a:sym typeface="Red Hat Display Bold"/>
              </a:rPr>
              <a:t>la faible diversité </a:t>
            </a:r>
            <a:r>
              <a:rPr lang="en-US" sz="4067" b="1">
                <a:solidFill>
                  <a:srgbClr val="000000"/>
                </a:solidFill>
                <a:latin typeface="Red Hat Display Bold"/>
                <a:ea typeface="Red Hat Display Bold"/>
                <a:cs typeface="Red Hat Display Bold"/>
                <a:sym typeface="Red Hat Display Bold"/>
              </a:rPr>
              <a:t>de vocabulaire </a:t>
            </a:r>
          </a:p>
          <a:p>
            <a:pPr algn="ctr">
              <a:lnSpc>
                <a:spcPts val="5059"/>
              </a:lnSpc>
              <a:spcBef>
                <a:spcPct val="0"/>
              </a:spcBef>
            </a:pPr>
            <a:r>
              <a:rPr lang="en-US" sz="4067" b="1">
                <a:solidFill>
                  <a:srgbClr val="000000"/>
                </a:solidFill>
                <a:latin typeface="Red Hat Display Bold"/>
                <a:ea typeface="Red Hat Display Bold"/>
                <a:cs typeface="Red Hat Display Bold"/>
                <a:sym typeface="Red Hat Display Bold"/>
              </a:rPr>
              <a:t>est un signal fort de </a:t>
            </a:r>
            <a:r>
              <a:rPr lang="en-US" sz="4067" b="1">
                <a:solidFill>
                  <a:srgbClr val="C2433E"/>
                </a:solidFill>
                <a:latin typeface="Red Hat Display Bold"/>
                <a:ea typeface="Red Hat Display Bold"/>
                <a:cs typeface="Red Hat Display Bold"/>
                <a:sym typeface="Red Hat Display Bold"/>
              </a:rPr>
              <a:t>toxicité</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graphicFrame>
        <p:nvGraphicFramePr>
          <p:cNvPr id="5" name="Table 5"/>
          <p:cNvGraphicFramePr>
            <a:graphicFrameLocks noGrp="1"/>
          </p:cNvGraphicFramePr>
          <p:nvPr/>
        </p:nvGraphicFramePr>
        <p:xfrm>
          <a:off x="4561979" y="4627894"/>
          <a:ext cx="9164043" cy="1875197"/>
        </p:xfrm>
        <a:graphic>
          <a:graphicData uri="http://schemas.openxmlformats.org/drawingml/2006/table">
            <a:tbl>
              <a:tblPr/>
              <a:tblGrid>
                <a:gridCol w="2136878">
                  <a:extLst>
                    <a:ext uri="{9D8B030D-6E8A-4147-A177-3AD203B41FA5}">
                      <a16:colId xmlns:a16="http://schemas.microsoft.com/office/drawing/2014/main" val="20000"/>
                    </a:ext>
                  </a:extLst>
                </a:gridCol>
                <a:gridCol w="2136878">
                  <a:extLst>
                    <a:ext uri="{9D8B030D-6E8A-4147-A177-3AD203B41FA5}">
                      <a16:colId xmlns:a16="http://schemas.microsoft.com/office/drawing/2014/main" val="20001"/>
                    </a:ext>
                  </a:extLst>
                </a:gridCol>
              </a:tblGrid>
              <a:tr h="621664">
                <a:tc rowSpan="2">
                  <a:txBody>
                    <a:bodyPr/>
                    <a:lstStyle/>
                    <a:p>
                      <a:pPr algn="ctr">
                        <a:lnSpc>
                          <a:spcPts val="3120"/>
                        </a:lnSpc>
                        <a:defRPr/>
                      </a:pPr>
                      <a:r>
                        <a:rPr lang="en-US" sz="2400" b="1" spc="36">
                          <a:solidFill>
                            <a:srgbClr val="191919"/>
                          </a:solidFill>
                          <a:latin typeface="Aileron Bold"/>
                          <a:ea typeface="Aileron Bold"/>
                          <a:cs typeface="Aileron Bold"/>
                          <a:sym typeface="Aileron Bold"/>
                        </a:rPr>
                        <a:t>NOMS D’UTILISATEUR</a:t>
                      </a:r>
                      <a:endParaRPr lang="en-US" sz="1100"/>
                    </a:p>
                  </a:txBody>
                  <a:tcPr marL="190500" marR="190500" marT="190500" marB="190500" anchor="ctr">
                    <a:lnL w="47625" cap="flat" cmpd="sng" algn="ctr">
                      <a:solidFill>
                        <a:srgbClr val="EDF0F2"/>
                      </a:solidFill>
                      <a:prstDash val="solid"/>
                      <a:round/>
                      <a:headEnd type="none" w="med" len="med"/>
                      <a:tailEnd type="none" w="med" len="med"/>
                    </a:lnL>
                    <a:lnR w="47625" cap="flat" cmpd="sng" algn="ctr">
                      <a:solidFill>
                        <a:srgbClr val="EDF0F2"/>
                      </a:solidFill>
                      <a:prstDash val="solid"/>
                      <a:round/>
                      <a:headEnd type="none" w="med" len="med"/>
                      <a:tailEnd type="none" w="med" len="med"/>
                    </a:lnR>
                    <a:lnT w="47625" cap="flat" cmpd="sng" algn="ctr">
                      <a:solidFill>
                        <a:srgbClr val="EDF0F2"/>
                      </a:solidFill>
                      <a:prstDash val="solid"/>
                      <a:round/>
                      <a:headEnd type="none" w="med" len="med"/>
                      <a:tailEnd type="none" w="med" len="med"/>
                    </a:lnT>
                    <a:lnB w="47625" cap="flat" cmpd="sng" algn="ctr">
                      <a:solidFill>
                        <a:srgbClr val="EDF0F2"/>
                      </a:solidFill>
                      <a:prstDash val="solid"/>
                      <a:round/>
                      <a:headEnd type="none" w="med" len="med"/>
                      <a:tailEnd type="none" w="med" len="med"/>
                    </a:lnB>
                  </a:tcPr>
                </a:tc>
                <a:tc rowSpan="2">
                  <a:txBody>
                    <a:bodyPr/>
                    <a:lstStyle/>
                    <a:p>
                      <a:pPr algn="ctr">
                        <a:lnSpc>
                          <a:spcPts val="3120"/>
                        </a:lnSpc>
                        <a:defRPr/>
                      </a:pPr>
                      <a:endParaRPr lang="en-US" sz="1100"/>
                    </a:p>
                    <a:p>
                      <a:pPr algn="ctr">
                        <a:lnSpc>
                          <a:spcPts val="3120"/>
                        </a:lnSpc>
                      </a:pPr>
                      <a:r>
                        <a:rPr lang="en-US" sz="2400" b="1" spc="36">
                          <a:solidFill>
                            <a:srgbClr val="191919"/>
                          </a:solidFill>
                          <a:latin typeface="Aileron Bold"/>
                          <a:ea typeface="Aileron Bold"/>
                          <a:cs typeface="Aileron Bold"/>
                          <a:sym typeface="Aileron Bold"/>
                        </a:rPr>
                        <a:t>ADRESSES IP</a:t>
                      </a:r>
                    </a:p>
                    <a:p>
                      <a:pPr algn="ctr">
                        <a:lnSpc>
                          <a:spcPts val="2340"/>
                        </a:lnSpc>
                      </a:pPr>
                      <a:endParaRPr lang="en-US" sz="2400" b="1" spc="36">
                        <a:solidFill>
                          <a:srgbClr val="191919"/>
                        </a:solidFill>
                        <a:latin typeface="Aileron Bold"/>
                        <a:ea typeface="Aileron Bold"/>
                        <a:cs typeface="Aileron Bold"/>
                        <a:sym typeface="Aileron Bold"/>
                      </a:endParaRPr>
                    </a:p>
                  </a:txBody>
                  <a:tcPr marL="190500" marR="190500" marT="190500" marB="190500" anchor="ctr">
                    <a:lnL w="47625" cap="flat" cmpd="sng" algn="ctr">
                      <a:solidFill>
                        <a:srgbClr val="EDF0F2"/>
                      </a:solidFill>
                      <a:prstDash val="solid"/>
                      <a:round/>
                      <a:headEnd type="none" w="med" len="med"/>
                      <a:tailEnd type="none" w="med" len="med"/>
                    </a:lnL>
                    <a:lnR w="47625" cap="flat" cmpd="sng" algn="ctr">
                      <a:solidFill>
                        <a:srgbClr val="EDF0F2"/>
                      </a:solidFill>
                      <a:prstDash val="solid"/>
                      <a:round/>
                      <a:headEnd type="none" w="med" len="med"/>
                      <a:tailEnd type="none" w="med" len="med"/>
                    </a:lnR>
                    <a:lnT w="47625" cap="flat" cmpd="sng" algn="ctr">
                      <a:solidFill>
                        <a:srgbClr val="EDF0F2"/>
                      </a:solidFill>
                      <a:prstDash val="solid"/>
                      <a:round/>
                      <a:headEnd type="none" w="med" len="med"/>
                      <a:tailEnd type="none" w="med" len="med"/>
                    </a:lnT>
                    <a:lnB w="47625" cap="flat" cmpd="sng" algn="ctr">
                      <a:solidFill>
                        <a:srgbClr val="EDF0F2"/>
                      </a:solidFill>
                      <a:prstDash val="solid"/>
                      <a:round/>
                      <a:headEnd type="none" w="med" len="med"/>
                      <a:tailEnd type="none" w="med" len="med"/>
                    </a:lnB>
                  </a:tcPr>
                </a:tc>
                <a:extLst>
                  <a:ext uri="{0D108BD9-81ED-4DB2-BD59-A6C34878D82A}">
                    <a16:rowId xmlns:a16="http://schemas.microsoft.com/office/drawing/2014/main" val="10000"/>
                  </a:ext>
                </a:extLst>
              </a:tr>
              <a:tr h="1253534">
                <a:tc vMerge="1">
                  <a:txBody>
                    <a:bodyPr/>
                    <a:lstStyle/>
                    <a:p>
                      <a:pPr algn="ctr">
                        <a:lnSpc>
                          <a:spcPts val="3120"/>
                        </a:lnSpc>
                        <a:defRPr/>
                      </a:pPr>
                      <a:r>
                        <a:rPr lang="en-US" sz="2400" b="1" spc="36">
                          <a:solidFill>
                            <a:srgbClr val="191919"/>
                          </a:solidFill>
                          <a:latin typeface="Aileron Bold"/>
                          <a:ea typeface="Aileron Bold"/>
                          <a:cs typeface="Aileron Bold"/>
                          <a:sym typeface="Aileron Bold"/>
                        </a:rPr>
                        <a:t>NOMS D’UTILISATEUR</a:t>
                      </a:r>
                      <a:endParaRPr lang="en-US" sz="1100"/>
                    </a:p>
                  </a:txBody>
                  <a:tcPr marL="190500" marR="190500" marT="190500" marB="190500" anchor="ctr">
                    <a:lnL w="47625" cap="flat" cmpd="sng" algn="ctr">
                      <a:solidFill>
                        <a:srgbClr val="EDF0F2"/>
                      </a:solidFill>
                      <a:prstDash val="solid"/>
                      <a:round/>
                      <a:headEnd type="none" w="med" len="med"/>
                      <a:tailEnd type="none" w="med" len="med"/>
                    </a:lnL>
                    <a:lnR w="47625" cap="flat" cmpd="sng" algn="ctr">
                      <a:solidFill>
                        <a:srgbClr val="EDF0F2"/>
                      </a:solidFill>
                      <a:prstDash val="solid"/>
                      <a:round/>
                      <a:headEnd type="none" w="med" len="med"/>
                      <a:tailEnd type="none" w="med" len="med"/>
                    </a:lnR>
                    <a:lnT w="47625" cap="flat" cmpd="sng" algn="ctr">
                      <a:solidFill>
                        <a:srgbClr val="EDF0F2"/>
                      </a:solidFill>
                      <a:prstDash val="solid"/>
                      <a:round/>
                      <a:headEnd type="none" w="med" len="med"/>
                      <a:tailEnd type="none" w="med" len="med"/>
                    </a:lnT>
                    <a:lnB w="47625" cap="flat" cmpd="sng" algn="ctr">
                      <a:solidFill>
                        <a:srgbClr val="EDF0F2"/>
                      </a:solidFill>
                      <a:prstDash val="solid"/>
                      <a:round/>
                      <a:headEnd type="none" w="med" len="med"/>
                      <a:tailEnd type="none" w="med" len="med"/>
                    </a:lnB>
                  </a:tcPr>
                </a:tc>
                <a:tc vMerge="1">
                  <a:txBody>
                    <a:bodyPr/>
                    <a:lstStyle/>
                    <a:p>
                      <a:pPr algn="ctr">
                        <a:lnSpc>
                          <a:spcPts val="3120"/>
                        </a:lnSpc>
                        <a:defRPr/>
                      </a:pPr>
                      <a:endParaRPr lang="en-US" sz="1100"/>
                    </a:p>
                    <a:p>
                      <a:pPr algn="ctr">
                        <a:lnSpc>
                          <a:spcPts val="3120"/>
                        </a:lnSpc>
                      </a:pPr>
                      <a:r>
                        <a:rPr lang="en-US" sz="2400" b="1" spc="36">
                          <a:solidFill>
                            <a:srgbClr val="191919"/>
                          </a:solidFill>
                          <a:latin typeface="Aileron Bold"/>
                          <a:ea typeface="Aileron Bold"/>
                          <a:cs typeface="Aileron Bold"/>
                          <a:sym typeface="Aileron Bold"/>
                        </a:rPr>
                        <a:t>ADRESSES IP</a:t>
                      </a:r>
                    </a:p>
                    <a:p>
                      <a:pPr algn="ctr">
                        <a:lnSpc>
                          <a:spcPts val="2340"/>
                        </a:lnSpc>
                      </a:pPr>
                      <a:endParaRPr lang="en-US" sz="2400" b="1" spc="36">
                        <a:solidFill>
                          <a:srgbClr val="191919"/>
                        </a:solidFill>
                        <a:latin typeface="Aileron Bold"/>
                        <a:ea typeface="Aileron Bold"/>
                        <a:cs typeface="Aileron Bold"/>
                        <a:sym typeface="Aileron Bold"/>
                      </a:endParaRPr>
                    </a:p>
                  </a:txBody>
                  <a:tcPr marL="190500" marR="190500" marT="190500" marB="190500" anchor="ctr">
                    <a:lnL w="47625" cap="flat" cmpd="sng" algn="ctr">
                      <a:solidFill>
                        <a:srgbClr val="EDF0F2"/>
                      </a:solidFill>
                      <a:prstDash val="solid"/>
                      <a:round/>
                      <a:headEnd type="none" w="med" len="med"/>
                      <a:tailEnd type="none" w="med" len="med"/>
                    </a:lnL>
                    <a:lnR w="47625" cap="flat" cmpd="sng" algn="ctr">
                      <a:solidFill>
                        <a:srgbClr val="EDF0F2"/>
                      </a:solidFill>
                      <a:prstDash val="solid"/>
                      <a:round/>
                      <a:headEnd type="none" w="med" len="med"/>
                      <a:tailEnd type="none" w="med" len="med"/>
                    </a:lnR>
                    <a:lnT w="47625" cap="flat" cmpd="sng" algn="ctr">
                      <a:solidFill>
                        <a:srgbClr val="EDF0F2"/>
                      </a:solidFill>
                      <a:prstDash val="solid"/>
                      <a:round/>
                      <a:headEnd type="none" w="med" len="med"/>
                      <a:tailEnd type="none" w="med" len="med"/>
                    </a:lnT>
                    <a:lnB w="47625" cap="flat" cmpd="sng" algn="ctr">
                      <a:solidFill>
                        <a:srgbClr val="EDF0F2"/>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pSp>
        <p:nvGrpSpPr>
          <p:cNvPr id="6" name="Group 6"/>
          <p:cNvGrpSpPr/>
          <p:nvPr/>
        </p:nvGrpSpPr>
        <p:grpSpPr>
          <a:xfrm>
            <a:off x="6016024" y="3838189"/>
            <a:ext cx="1646074" cy="1289115"/>
            <a:chOff x="0" y="0"/>
            <a:chExt cx="433534" cy="339520"/>
          </a:xfrm>
        </p:grpSpPr>
        <p:sp>
          <p:nvSpPr>
            <p:cNvPr id="7" name="Freeform 7"/>
            <p:cNvSpPr/>
            <p:nvPr/>
          </p:nvSpPr>
          <p:spPr>
            <a:xfrm>
              <a:off x="0" y="0"/>
              <a:ext cx="433534" cy="339520"/>
            </a:xfrm>
            <a:custGeom>
              <a:avLst/>
              <a:gdLst/>
              <a:ahLst/>
              <a:cxnLst/>
              <a:rect l="l" t="t" r="r" b="b"/>
              <a:pathLst>
                <a:path w="433534" h="339520">
                  <a:moveTo>
                    <a:pt x="70549" y="0"/>
                  </a:moveTo>
                  <a:lnTo>
                    <a:pt x="362985" y="0"/>
                  </a:lnTo>
                  <a:cubicBezTo>
                    <a:pt x="381696" y="0"/>
                    <a:pt x="399640" y="7433"/>
                    <a:pt x="412870" y="20663"/>
                  </a:cubicBezTo>
                  <a:cubicBezTo>
                    <a:pt x="426101" y="33894"/>
                    <a:pt x="433534" y="51838"/>
                    <a:pt x="433534" y="70549"/>
                  </a:cubicBezTo>
                  <a:lnTo>
                    <a:pt x="433534" y="268971"/>
                  </a:lnTo>
                  <a:cubicBezTo>
                    <a:pt x="433534" y="307934"/>
                    <a:pt x="401948" y="339520"/>
                    <a:pt x="362985" y="339520"/>
                  </a:cubicBezTo>
                  <a:lnTo>
                    <a:pt x="70549" y="339520"/>
                  </a:lnTo>
                  <a:cubicBezTo>
                    <a:pt x="51838" y="339520"/>
                    <a:pt x="33894" y="332087"/>
                    <a:pt x="20663" y="318857"/>
                  </a:cubicBezTo>
                  <a:cubicBezTo>
                    <a:pt x="7433" y="305626"/>
                    <a:pt x="0" y="287682"/>
                    <a:pt x="0" y="268971"/>
                  </a:cubicBezTo>
                  <a:lnTo>
                    <a:pt x="0" y="70549"/>
                  </a:lnTo>
                  <a:cubicBezTo>
                    <a:pt x="0" y="31586"/>
                    <a:pt x="31586" y="0"/>
                    <a:pt x="70549" y="0"/>
                  </a:cubicBezTo>
                  <a:close/>
                </a:path>
              </a:pathLst>
            </a:custGeom>
            <a:solidFill>
              <a:srgbClr val="86EAE9"/>
            </a:solidFill>
          </p:spPr>
          <p:txBody>
            <a:bodyPr/>
            <a:lstStyle/>
            <a:p>
              <a:endParaRPr lang="fr-FR"/>
            </a:p>
          </p:txBody>
        </p:sp>
        <p:sp>
          <p:nvSpPr>
            <p:cNvPr id="8" name="TextBox 8"/>
            <p:cNvSpPr txBox="1"/>
            <p:nvPr/>
          </p:nvSpPr>
          <p:spPr>
            <a:xfrm>
              <a:off x="0" y="-28575"/>
              <a:ext cx="433534" cy="368095"/>
            </a:xfrm>
            <a:prstGeom prst="rect">
              <a:avLst/>
            </a:prstGeom>
          </p:spPr>
          <p:txBody>
            <a:bodyPr lIns="254000" tIns="254000" rIns="254000" bIns="254000" rtlCol="0" anchor="ctr"/>
            <a:lstStyle/>
            <a:p>
              <a:pPr algn="ctr">
                <a:lnSpc>
                  <a:spcPts val="3120"/>
                </a:lnSpc>
              </a:pPr>
              <a:endParaRPr/>
            </a:p>
          </p:txBody>
        </p:sp>
      </p:grpSp>
      <p:grpSp>
        <p:nvGrpSpPr>
          <p:cNvPr id="9" name="Group 9"/>
          <p:cNvGrpSpPr/>
          <p:nvPr/>
        </p:nvGrpSpPr>
        <p:grpSpPr>
          <a:xfrm>
            <a:off x="10673172" y="3783909"/>
            <a:ext cx="1646074" cy="1289115"/>
            <a:chOff x="0" y="0"/>
            <a:chExt cx="433534" cy="339520"/>
          </a:xfrm>
        </p:grpSpPr>
        <p:sp>
          <p:nvSpPr>
            <p:cNvPr id="10" name="Freeform 10"/>
            <p:cNvSpPr/>
            <p:nvPr/>
          </p:nvSpPr>
          <p:spPr>
            <a:xfrm>
              <a:off x="0" y="0"/>
              <a:ext cx="433534" cy="339520"/>
            </a:xfrm>
            <a:custGeom>
              <a:avLst/>
              <a:gdLst/>
              <a:ahLst/>
              <a:cxnLst/>
              <a:rect l="l" t="t" r="r" b="b"/>
              <a:pathLst>
                <a:path w="433534" h="339520">
                  <a:moveTo>
                    <a:pt x="70549" y="0"/>
                  </a:moveTo>
                  <a:lnTo>
                    <a:pt x="362985" y="0"/>
                  </a:lnTo>
                  <a:cubicBezTo>
                    <a:pt x="381696" y="0"/>
                    <a:pt x="399640" y="7433"/>
                    <a:pt x="412870" y="20663"/>
                  </a:cubicBezTo>
                  <a:cubicBezTo>
                    <a:pt x="426101" y="33894"/>
                    <a:pt x="433534" y="51838"/>
                    <a:pt x="433534" y="70549"/>
                  </a:cubicBezTo>
                  <a:lnTo>
                    <a:pt x="433534" y="268971"/>
                  </a:lnTo>
                  <a:cubicBezTo>
                    <a:pt x="433534" y="307934"/>
                    <a:pt x="401948" y="339520"/>
                    <a:pt x="362985" y="339520"/>
                  </a:cubicBezTo>
                  <a:lnTo>
                    <a:pt x="70549" y="339520"/>
                  </a:lnTo>
                  <a:cubicBezTo>
                    <a:pt x="51838" y="339520"/>
                    <a:pt x="33894" y="332087"/>
                    <a:pt x="20663" y="318857"/>
                  </a:cubicBezTo>
                  <a:cubicBezTo>
                    <a:pt x="7433" y="305626"/>
                    <a:pt x="0" y="287682"/>
                    <a:pt x="0" y="268971"/>
                  </a:cubicBezTo>
                  <a:lnTo>
                    <a:pt x="0" y="70549"/>
                  </a:lnTo>
                  <a:cubicBezTo>
                    <a:pt x="0" y="31586"/>
                    <a:pt x="31586" y="0"/>
                    <a:pt x="70549" y="0"/>
                  </a:cubicBezTo>
                  <a:close/>
                </a:path>
              </a:pathLst>
            </a:custGeom>
            <a:solidFill>
              <a:srgbClr val="1C88CF"/>
            </a:solidFill>
          </p:spPr>
          <p:txBody>
            <a:bodyPr/>
            <a:lstStyle/>
            <a:p>
              <a:endParaRPr lang="fr-FR"/>
            </a:p>
          </p:txBody>
        </p:sp>
        <p:sp>
          <p:nvSpPr>
            <p:cNvPr id="11" name="TextBox 11"/>
            <p:cNvSpPr txBox="1"/>
            <p:nvPr/>
          </p:nvSpPr>
          <p:spPr>
            <a:xfrm>
              <a:off x="0" y="-28575"/>
              <a:ext cx="433534" cy="368095"/>
            </a:xfrm>
            <a:prstGeom prst="rect">
              <a:avLst/>
            </a:prstGeom>
          </p:spPr>
          <p:txBody>
            <a:bodyPr lIns="254000" tIns="254000" rIns="254000" bIns="254000" rtlCol="0" anchor="ctr"/>
            <a:lstStyle/>
            <a:p>
              <a:pPr algn="ctr">
                <a:lnSpc>
                  <a:spcPts val="3120"/>
                </a:lnSpc>
              </a:pPr>
              <a:endParaRPr/>
            </a:p>
          </p:txBody>
        </p:sp>
      </p:grpSp>
      <p:sp>
        <p:nvSpPr>
          <p:cNvPr id="12" name="Freeform 12"/>
          <p:cNvSpPr/>
          <p:nvPr/>
        </p:nvSpPr>
        <p:spPr>
          <a:xfrm>
            <a:off x="6526284" y="4115327"/>
            <a:ext cx="625553" cy="806941"/>
          </a:xfrm>
          <a:custGeom>
            <a:avLst/>
            <a:gdLst/>
            <a:ahLst/>
            <a:cxnLst/>
            <a:rect l="l" t="t" r="r" b="b"/>
            <a:pathLst>
              <a:path w="625553" h="806941">
                <a:moveTo>
                  <a:pt x="0" y="0"/>
                </a:moveTo>
                <a:lnTo>
                  <a:pt x="625553" y="0"/>
                </a:lnTo>
                <a:lnTo>
                  <a:pt x="625553" y="806941"/>
                </a:lnTo>
                <a:lnTo>
                  <a:pt x="0" y="8069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13" name="Freeform 13"/>
          <p:cNvSpPr/>
          <p:nvPr/>
        </p:nvSpPr>
        <p:spPr>
          <a:xfrm>
            <a:off x="11032850" y="4001159"/>
            <a:ext cx="926718" cy="926718"/>
          </a:xfrm>
          <a:custGeom>
            <a:avLst/>
            <a:gdLst/>
            <a:ahLst/>
            <a:cxnLst/>
            <a:rect l="l" t="t" r="r" b="b"/>
            <a:pathLst>
              <a:path w="926718" h="926718">
                <a:moveTo>
                  <a:pt x="0" y="0"/>
                </a:moveTo>
                <a:lnTo>
                  <a:pt x="926718" y="0"/>
                </a:lnTo>
                <a:lnTo>
                  <a:pt x="926718" y="926718"/>
                </a:lnTo>
                <a:lnTo>
                  <a:pt x="0" y="926718"/>
                </a:lnTo>
                <a:lnTo>
                  <a:pt x="0" y="0"/>
                </a:lnTo>
                <a:close/>
              </a:path>
            </a:pathLst>
          </a:custGeom>
          <a:blipFill>
            <a:blip r:embed="rId5"/>
            <a:stretch>
              <a:fillRect/>
            </a:stretch>
          </a:blipFill>
        </p:spPr>
        <p:txBody>
          <a:bodyPr/>
          <a:lstStyle/>
          <a:p>
            <a:endParaRPr lang="fr-FR"/>
          </a:p>
        </p:txBody>
      </p:sp>
      <p:sp>
        <p:nvSpPr>
          <p:cNvPr id="14" name="TextBox 14"/>
          <p:cNvSpPr txBox="1"/>
          <p:nvPr/>
        </p:nvSpPr>
        <p:spPr>
          <a:xfrm>
            <a:off x="919853" y="296934"/>
            <a:ext cx="13616194"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Leaky features</a:t>
            </a:r>
          </a:p>
        </p:txBody>
      </p:sp>
      <p:sp>
        <p:nvSpPr>
          <p:cNvPr id="15" name="TextBox 15"/>
          <p:cNvSpPr txBox="1"/>
          <p:nvPr/>
        </p:nvSpPr>
        <p:spPr>
          <a:xfrm>
            <a:off x="5526187" y="2267936"/>
            <a:ext cx="8199834" cy="581406"/>
          </a:xfrm>
          <a:prstGeom prst="rect">
            <a:avLst/>
          </a:prstGeom>
        </p:spPr>
        <p:txBody>
          <a:bodyPr lIns="0" tIns="0" rIns="0" bIns="0" rtlCol="0" anchor="t">
            <a:spAutoFit/>
          </a:bodyPr>
          <a:lstStyle/>
          <a:p>
            <a:pPr marL="0" lvl="0" indent="0" algn="l">
              <a:lnSpc>
                <a:spcPts val="4601"/>
              </a:lnSpc>
            </a:pPr>
            <a:r>
              <a:rPr lang="en-US" sz="3899" b="1" spc="-77">
                <a:solidFill>
                  <a:srgbClr val="002250"/>
                </a:solidFill>
                <a:latin typeface="League Spartan"/>
                <a:ea typeface="League Spartan"/>
                <a:cs typeface="League Spartan"/>
                <a:sym typeface="League Spartan"/>
              </a:rPr>
              <a:t>Observations inhabituelles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graphicFrame>
        <p:nvGraphicFramePr>
          <p:cNvPr id="5" name="Table 5"/>
          <p:cNvGraphicFramePr>
            <a:graphicFrameLocks noGrp="1"/>
          </p:cNvGraphicFramePr>
          <p:nvPr/>
        </p:nvGraphicFramePr>
        <p:xfrm>
          <a:off x="4561979" y="4627894"/>
          <a:ext cx="9164043" cy="1875197"/>
        </p:xfrm>
        <a:graphic>
          <a:graphicData uri="http://schemas.openxmlformats.org/drawingml/2006/table">
            <a:tbl>
              <a:tblPr/>
              <a:tblGrid>
                <a:gridCol w="2136878">
                  <a:extLst>
                    <a:ext uri="{9D8B030D-6E8A-4147-A177-3AD203B41FA5}">
                      <a16:colId xmlns:a16="http://schemas.microsoft.com/office/drawing/2014/main" val="20000"/>
                    </a:ext>
                  </a:extLst>
                </a:gridCol>
                <a:gridCol w="2136878">
                  <a:extLst>
                    <a:ext uri="{9D8B030D-6E8A-4147-A177-3AD203B41FA5}">
                      <a16:colId xmlns:a16="http://schemas.microsoft.com/office/drawing/2014/main" val="20001"/>
                    </a:ext>
                  </a:extLst>
                </a:gridCol>
              </a:tblGrid>
              <a:tr h="621664">
                <a:tc rowSpan="2">
                  <a:txBody>
                    <a:bodyPr/>
                    <a:lstStyle/>
                    <a:p>
                      <a:pPr algn="ctr">
                        <a:lnSpc>
                          <a:spcPts val="3120"/>
                        </a:lnSpc>
                        <a:defRPr/>
                      </a:pPr>
                      <a:r>
                        <a:rPr lang="en-US" sz="2400" b="1" spc="36">
                          <a:solidFill>
                            <a:srgbClr val="191919"/>
                          </a:solidFill>
                          <a:latin typeface="Aileron Bold"/>
                          <a:ea typeface="Aileron Bold"/>
                          <a:cs typeface="Aileron Bold"/>
                          <a:sym typeface="Aileron Bold"/>
                        </a:rPr>
                        <a:t>NOMS D’UTILISATEUR</a:t>
                      </a:r>
                      <a:endParaRPr lang="en-US" sz="1100"/>
                    </a:p>
                  </a:txBody>
                  <a:tcPr marL="190500" marR="190500" marT="190500" marB="190500" anchor="ctr">
                    <a:lnL w="47625" cap="flat" cmpd="sng" algn="ctr">
                      <a:solidFill>
                        <a:srgbClr val="EDF0F2"/>
                      </a:solidFill>
                      <a:prstDash val="solid"/>
                      <a:round/>
                      <a:headEnd type="none" w="med" len="med"/>
                      <a:tailEnd type="none" w="med" len="med"/>
                    </a:lnL>
                    <a:lnR w="47625" cap="flat" cmpd="sng" algn="ctr">
                      <a:solidFill>
                        <a:srgbClr val="EDF0F2"/>
                      </a:solidFill>
                      <a:prstDash val="solid"/>
                      <a:round/>
                      <a:headEnd type="none" w="med" len="med"/>
                      <a:tailEnd type="none" w="med" len="med"/>
                    </a:lnR>
                    <a:lnT w="47625" cap="flat" cmpd="sng" algn="ctr">
                      <a:solidFill>
                        <a:srgbClr val="EDF0F2"/>
                      </a:solidFill>
                      <a:prstDash val="solid"/>
                      <a:round/>
                      <a:headEnd type="none" w="med" len="med"/>
                      <a:tailEnd type="none" w="med" len="med"/>
                    </a:lnT>
                    <a:lnB w="47625" cap="flat" cmpd="sng" algn="ctr">
                      <a:solidFill>
                        <a:srgbClr val="EDF0F2"/>
                      </a:solidFill>
                      <a:prstDash val="solid"/>
                      <a:round/>
                      <a:headEnd type="none" w="med" len="med"/>
                      <a:tailEnd type="none" w="med" len="med"/>
                    </a:lnB>
                  </a:tcPr>
                </a:tc>
                <a:tc rowSpan="2">
                  <a:txBody>
                    <a:bodyPr/>
                    <a:lstStyle/>
                    <a:p>
                      <a:pPr algn="ctr">
                        <a:lnSpc>
                          <a:spcPts val="3120"/>
                        </a:lnSpc>
                        <a:defRPr/>
                      </a:pPr>
                      <a:endParaRPr lang="en-US" sz="1100"/>
                    </a:p>
                    <a:p>
                      <a:pPr algn="ctr">
                        <a:lnSpc>
                          <a:spcPts val="3120"/>
                        </a:lnSpc>
                      </a:pPr>
                      <a:r>
                        <a:rPr lang="en-US" sz="2400" b="1" spc="36">
                          <a:solidFill>
                            <a:srgbClr val="191919"/>
                          </a:solidFill>
                          <a:latin typeface="Aileron Bold"/>
                          <a:ea typeface="Aileron Bold"/>
                          <a:cs typeface="Aileron Bold"/>
                          <a:sym typeface="Aileron Bold"/>
                        </a:rPr>
                        <a:t>ADRESSES IP</a:t>
                      </a:r>
                    </a:p>
                    <a:p>
                      <a:pPr algn="ctr">
                        <a:lnSpc>
                          <a:spcPts val="2340"/>
                        </a:lnSpc>
                      </a:pPr>
                      <a:endParaRPr lang="en-US" sz="2400" b="1" spc="36">
                        <a:solidFill>
                          <a:srgbClr val="191919"/>
                        </a:solidFill>
                        <a:latin typeface="Aileron Bold"/>
                        <a:ea typeface="Aileron Bold"/>
                        <a:cs typeface="Aileron Bold"/>
                        <a:sym typeface="Aileron Bold"/>
                      </a:endParaRPr>
                    </a:p>
                  </a:txBody>
                  <a:tcPr marL="190500" marR="190500" marT="190500" marB="190500" anchor="ctr">
                    <a:lnL w="47625" cap="flat" cmpd="sng" algn="ctr">
                      <a:solidFill>
                        <a:srgbClr val="EDF0F2"/>
                      </a:solidFill>
                      <a:prstDash val="solid"/>
                      <a:round/>
                      <a:headEnd type="none" w="med" len="med"/>
                      <a:tailEnd type="none" w="med" len="med"/>
                    </a:lnL>
                    <a:lnR w="47625" cap="flat" cmpd="sng" algn="ctr">
                      <a:solidFill>
                        <a:srgbClr val="EDF0F2"/>
                      </a:solidFill>
                      <a:prstDash val="solid"/>
                      <a:round/>
                      <a:headEnd type="none" w="med" len="med"/>
                      <a:tailEnd type="none" w="med" len="med"/>
                    </a:lnR>
                    <a:lnT w="47625" cap="flat" cmpd="sng" algn="ctr">
                      <a:solidFill>
                        <a:srgbClr val="EDF0F2"/>
                      </a:solidFill>
                      <a:prstDash val="solid"/>
                      <a:round/>
                      <a:headEnd type="none" w="med" len="med"/>
                      <a:tailEnd type="none" w="med" len="med"/>
                    </a:lnT>
                    <a:lnB w="47625" cap="flat" cmpd="sng" algn="ctr">
                      <a:solidFill>
                        <a:srgbClr val="EDF0F2"/>
                      </a:solidFill>
                      <a:prstDash val="solid"/>
                      <a:round/>
                      <a:headEnd type="none" w="med" len="med"/>
                      <a:tailEnd type="none" w="med" len="med"/>
                    </a:lnB>
                  </a:tcPr>
                </a:tc>
                <a:extLst>
                  <a:ext uri="{0D108BD9-81ED-4DB2-BD59-A6C34878D82A}">
                    <a16:rowId xmlns:a16="http://schemas.microsoft.com/office/drawing/2014/main" val="10000"/>
                  </a:ext>
                </a:extLst>
              </a:tr>
              <a:tr h="1253534">
                <a:tc vMerge="1">
                  <a:txBody>
                    <a:bodyPr/>
                    <a:lstStyle/>
                    <a:p>
                      <a:pPr algn="ctr">
                        <a:lnSpc>
                          <a:spcPts val="3120"/>
                        </a:lnSpc>
                        <a:defRPr/>
                      </a:pPr>
                      <a:r>
                        <a:rPr lang="en-US" sz="2400" b="1" spc="36">
                          <a:solidFill>
                            <a:srgbClr val="191919"/>
                          </a:solidFill>
                          <a:latin typeface="Aileron Bold"/>
                          <a:ea typeface="Aileron Bold"/>
                          <a:cs typeface="Aileron Bold"/>
                          <a:sym typeface="Aileron Bold"/>
                        </a:rPr>
                        <a:t>NOMS D’UTILISATEUR</a:t>
                      </a:r>
                      <a:endParaRPr lang="en-US" sz="1100"/>
                    </a:p>
                  </a:txBody>
                  <a:tcPr marL="190500" marR="190500" marT="190500" marB="190500" anchor="ctr">
                    <a:lnL w="47625" cap="flat" cmpd="sng" algn="ctr">
                      <a:solidFill>
                        <a:srgbClr val="EDF0F2"/>
                      </a:solidFill>
                      <a:prstDash val="solid"/>
                      <a:round/>
                      <a:headEnd type="none" w="med" len="med"/>
                      <a:tailEnd type="none" w="med" len="med"/>
                    </a:lnL>
                    <a:lnR w="47625" cap="flat" cmpd="sng" algn="ctr">
                      <a:solidFill>
                        <a:srgbClr val="EDF0F2"/>
                      </a:solidFill>
                      <a:prstDash val="solid"/>
                      <a:round/>
                      <a:headEnd type="none" w="med" len="med"/>
                      <a:tailEnd type="none" w="med" len="med"/>
                    </a:lnR>
                    <a:lnT w="47625" cap="flat" cmpd="sng" algn="ctr">
                      <a:solidFill>
                        <a:srgbClr val="EDF0F2"/>
                      </a:solidFill>
                      <a:prstDash val="solid"/>
                      <a:round/>
                      <a:headEnd type="none" w="med" len="med"/>
                      <a:tailEnd type="none" w="med" len="med"/>
                    </a:lnT>
                    <a:lnB w="47625" cap="flat" cmpd="sng" algn="ctr">
                      <a:solidFill>
                        <a:srgbClr val="EDF0F2"/>
                      </a:solidFill>
                      <a:prstDash val="solid"/>
                      <a:round/>
                      <a:headEnd type="none" w="med" len="med"/>
                      <a:tailEnd type="none" w="med" len="med"/>
                    </a:lnB>
                  </a:tcPr>
                </a:tc>
                <a:tc vMerge="1">
                  <a:txBody>
                    <a:bodyPr/>
                    <a:lstStyle/>
                    <a:p>
                      <a:pPr algn="ctr">
                        <a:lnSpc>
                          <a:spcPts val="3120"/>
                        </a:lnSpc>
                        <a:defRPr/>
                      </a:pPr>
                      <a:endParaRPr lang="en-US" sz="1100"/>
                    </a:p>
                    <a:p>
                      <a:pPr algn="ctr">
                        <a:lnSpc>
                          <a:spcPts val="3120"/>
                        </a:lnSpc>
                      </a:pPr>
                      <a:r>
                        <a:rPr lang="en-US" sz="2400" b="1" spc="36">
                          <a:solidFill>
                            <a:srgbClr val="191919"/>
                          </a:solidFill>
                          <a:latin typeface="Aileron Bold"/>
                          <a:ea typeface="Aileron Bold"/>
                          <a:cs typeface="Aileron Bold"/>
                          <a:sym typeface="Aileron Bold"/>
                        </a:rPr>
                        <a:t>ADRESSES IP</a:t>
                      </a:r>
                    </a:p>
                    <a:p>
                      <a:pPr algn="ctr">
                        <a:lnSpc>
                          <a:spcPts val="2340"/>
                        </a:lnSpc>
                      </a:pPr>
                      <a:endParaRPr lang="en-US" sz="2400" b="1" spc="36">
                        <a:solidFill>
                          <a:srgbClr val="191919"/>
                        </a:solidFill>
                        <a:latin typeface="Aileron Bold"/>
                        <a:ea typeface="Aileron Bold"/>
                        <a:cs typeface="Aileron Bold"/>
                        <a:sym typeface="Aileron Bold"/>
                      </a:endParaRPr>
                    </a:p>
                  </a:txBody>
                  <a:tcPr marL="190500" marR="190500" marT="190500" marB="190500" anchor="ctr">
                    <a:lnL w="47625" cap="flat" cmpd="sng" algn="ctr">
                      <a:solidFill>
                        <a:srgbClr val="EDF0F2"/>
                      </a:solidFill>
                      <a:prstDash val="solid"/>
                      <a:round/>
                      <a:headEnd type="none" w="med" len="med"/>
                      <a:tailEnd type="none" w="med" len="med"/>
                    </a:lnL>
                    <a:lnR w="47625" cap="flat" cmpd="sng" algn="ctr">
                      <a:solidFill>
                        <a:srgbClr val="EDF0F2"/>
                      </a:solidFill>
                      <a:prstDash val="solid"/>
                      <a:round/>
                      <a:headEnd type="none" w="med" len="med"/>
                      <a:tailEnd type="none" w="med" len="med"/>
                    </a:lnR>
                    <a:lnT w="47625" cap="flat" cmpd="sng" algn="ctr">
                      <a:solidFill>
                        <a:srgbClr val="EDF0F2"/>
                      </a:solidFill>
                      <a:prstDash val="solid"/>
                      <a:round/>
                      <a:headEnd type="none" w="med" len="med"/>
                      <a:tailEnd type="none" w="med" len="med"/>
                    </a:lnT>
                    <a:lnB w="47625" cap="flat" cmpd="sng" algn="ctr">
                      <a:solidFill>
                        <a:srgbClr val="EDF0F2"/>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pSp>
        <p:nvGrpSpPr>
          <p:cNvPr id="6" name="Group 6"/>
          <p:cNvGrpSpPr/>
          <p:nvPr/>
        </p:nvGrpSpPr>
        <p:grpSpPr>
          <a:xfrm>
            <a:off x="6016024" y="3838189"/>
            <a:ext cx="1646074" cy="1289115"/>
            <a:chOff x="0" y="0"/>
            <a:chExt cx="433534" cy="339520"/>
          </a:xfrm>
        </p:grpSpPr>
        <p:sp>
          <p:nvSpPr>
            <p:cNvPr id="7" name="Freeform 7"/>
            <p:cNvSpPr/>
            <p:nvPr/>
          </p:nvSpPr>
          <p:spPr>
            <a:xfrm>
              <a:off x="0" y="0"/>
              <a:ext cx="433534" cy="339520"/>
            </a:xfrm>
            <a:custGeom>
              <a:avLst/>
              <a:gdLst/>
              <a:ahLst/>
              <a:cxnLst/>
              <a:rect l="l" t="t" r="r" b="b"/>
              <a:pathLst>
                <a:path w="433534" h="339520">
                  <a:moveTo>
                    <a:pt x="70549" y="0"/>
                  </a:moveTo>
                  <a:lnTo>
                    <a:pt x="362985" y="0"/>
                  </a:lnTo>
                  <a:cubicBezTo>
                    <a:pt x="381696" y="0"/>
                    <a:pt x="399640" y="7433"/>
                    <a:pt x="412870" y="20663"/>
                  </a:cubicBezTo>
                  <a:cubicBezTo>
                    <a:pt x="426101" y="33894"/>
                    <a:pt x="433534" y="51838"/>
                    <a:pt x="433534" y="70549"/>
                  </a:cubicBezTo>
                  <a:lnTo>
                    <a:pt x="433534" y="268971"/>
                  </a:lnTo>
                  <a:cubicBezTo>
                    <a:pt x="433534" y="307934"/>
                    <a:pt x="401948" y="339520"/>
                    <a:pt x="362985" y="339520"/>
                  </a:cubicBezTo>
                  <a:lnTo>
                    <a:pt x="70549" y="339520"/>
                  </a:lnTo>
                  <a:cubicBezTo>
                    <a:pt x="51838" y="339520"/>
                    <a:pt x="33894" y="332087"/>
                    <a:pt x="20663" y="318857"/>
                  </a:cubicBezTo>
                  <a:cubicBezTo>
                    <a:pt x="7433" y="305626"/>
                    <a:pt x="0" y="287682"/>
                    <a:pt x="0" y="268971"/>
                  </a:cubicBezTo>
                  <a:lnTo>
                    <a:pt x="0" y="70549"/>
                  </a:lnTo>
                  <a:cubicBezTo>
                    <a:pt x="0" y="31586"/>
                    <a:pt x="31586" y="0"/>
                    <a:pt x="70549" y="0"/>
                  </a:cubicBezTo>
                  <a:close/>
                </a:path>
              </a:pathLst>
            </a:custGeom>
            <a:solidFill>
              <a:srgbClr val="86EAE9"/>
            </a:solidFill>
          </p:spPr>
          <p:txBody>
            <a:bodyPr/>
            <a:lstStyle/>
            <a:p>
              <a:endParaRPr lang="fr-FR"/>
            </a:p>
          </p:txBody>
        </p:sp>
        <p:sp>
          <p:nvSpPr>
            <p:cNvPr id="8" name="TextBox 8"/>
            <p:cNvSpPr txBox="1"/>
            <p:nvPr/>
          </p:nvSpPr>
          <p:spPr>
            <a:xfrm>
              <a:off x="0" y="-28575"/>
              <a:ext cx="433534" cy="368095"/>
            </a:xfrm>
            <a:prstGeom prst="rect">
              <a:avLst/>
            </a:prstGeom>
          </p:spPr>
          <p:txBody>
            <a:bodyPr lIns="254000" tIns="254000" rIns="254000" bIns="254000" rtlCol="0" anchor="ctr"/>
            <a:lstStyle/>
            <a:p>
              <a:pPr algn="ctr">
                <a:lnSpc>
                  <a:spcPts val="3120"/>
                </a:lnSpc>
              </a:pPr>
              <a:endParaRPr/>
            </a:p>
          </p:txBody>
        </p:sp>
      </p:grpSp>
      <p:grpSp>
        <p:nvGrpSpPr>
          <p:cNvPr id="9" name="Group 9"/>
          <p:cNvGrpSpPr/>
          <p:nvPr/>
        </p:nvGrpSpPr>
        <p:grpSpPr>
          <a:xfrm>
            <a:off x="10673172" y="3783909"/>
            <a:ext cx="1646074" cy="1289115"/>
            <a:chOff x="0" y="0"/>
            <a:chExt cx="433534" cy="339520"/>
          </a:xfrm>
        </p:grpSpPr>
        <p:sp>
          <p:nvSpPr>
            <p:cNvPr id="10" name="Freeform 10"/>
            <p:cNvSpPr/>
            <p:nvPr/>
          </p:nvSpPr>
          <p:spPr>
            <a:xfrm>
              <a:off x="0" y="0"/>
              <a:ext cx="433534" cy="339520"/>
            </a:xfrm>
            <a:custGeom>
              <a:avLst/>
              <a:gdLst/>
              <a:ahLst/>
              <a:cxnLst/>
              <a:rect l="l" t="t" r="r" b="b"/>
              <a:pathLst>
                <a:path w="433534" h="339520">
                  <a:moveTo>
                    <a:pt x="70549" y="0"/>
                  </a:moveTo>
                  <a:lnTo>
                    <a:pt x="362985" y="0"/>
                  </a:lnTo>
                  <a:cubicBezTo>
                    <a:pt x="381696" y="0"/>
                    <a:pt x="399640" y="7433"/>
                    <a:pt x="412870" y="20663"/>
                  </a:cubicBezTo>
                  <a:cubicBezTo>
                    <a:pt x="426101" y="33894"/>
                    <a:pt x="433534" y="51838"/>
                    <a:pt x="433534" y="70549"/>
                  </a:cubicBezTo>
                  <a:lnTo>
                    <a:pt x="433534" y="268971"/>
                  </a:lnTo>
                  <a:cubicBezTo>
                    <a:pt x="433534" y="307934"/>
                    <a:pt x="401948" y="339520"/>
                    <a:pt x="362985" y="339520"/>
                  </a:cubicBezTo>
                  <a:lnTo>
                    <a:pt x="70549" y="339520"/>
                  </a:lnTo>
                  <a:cubicBezTo>
                    <a:pt x="51838" y="339520"/>
                    <a:pt x="33894" y="332087"/>
                    <a:pt x="20663" y="318857"/>
                  </a:cubicBezTo>
                  <a:cubicBezTo>
                    <a:pt x="7433" y="305626"/>
                    <a:pt x="0" y="287682"/>
                    <a:pt x="0" y="268971"/>
                  </a:cubicBezTo>
                  <a:lnTo>
                    <a:pt x="0" y="70549"/>
                  </a:lnTo>
                  <a:cubicBezTo>
                    <a:pt x="0" y="31586"/>
                    <a:pt x="31586" y="0"/>
                    <a:pt x="70549" y="0"/>
                  </a:cubicBezTo>
                  <a:close/>
                </a:path>
              </a:pathLst>
            </a:custGeom>
            <a:solidFill>
              <a:srgbClr val="1C88CF"/>
            </a:solidFill>
          </p:spPr>
          <p:txBody>
            <a:bodyPr/>
            <a:lstStyle/>
            <a:p>
              <a:endParaRPr lang="fr-FR"/>
            </a:p>
          </p:txBody>
        </p:sp>
        <p:sp>
          <p:nvSpPr>
            <p:cNvPr id="11" name="TextBox 11"/>
            <p:cNvSpPr txBox="1"/>
            <p:nvPr/>
          </p:nvSpPr>
          <p:spPr>
            <a:xfrm>
              <a:off x="0" y="-28575"/>
              <a:ext cx="433534" cy="368095"/>
            </a:xfrm>
            <a:prstGeom prst="rect">
              <a:avLst/>
            </a:prstGeom>
          </p:spPr>
          <p:txBody>
            <a:bodyPr lIns="254000" tIns="254000" rIns="254000" bIns="254000" rtlCol="0" anchor="ctr"/>
            <a:lstStyle/>
            <a:p>
              <a:pPr algn="ctr">
                <a:lnSpc>
                  <a:spcPts val="3120"/>
                </a:lnSpc>
              </a:pPr>
              <a:endParaRPr/>
            </a:p>
          </p:txBody>
        </p:sp>
      </p:grpSp>
      <p:sp>
        <p:nvSpPr>
          <p:cNvPr id="12" name="Freeform 12"/>
          <p:cNvSpPr/>
          <p:nvPr/>
        </p:nvSpPr>
        <p:spPr>
          <a:xfrm>
            <a:off x="6526284" y="4115327"/>
            <a:ext cx="625553" cy="806941"/>
          </a:xfrm>
          <a:custGeom>
            <a:avLst/>
            <a:gdLst/>
            <a:ahLst/>
            <a:cxnLst/>
            <a:rect l="l" t="t" r="r" b="b"/>
            <a:pathLst>
              <a:path w="625553" h="806941">
                <a:moveTo>
                  <a:pt x="0" y="0"/>
                </a:moveTo>
                <a:lnTo>
                  <a:pt x="625553" y="0"/>
                </a:lnTo>
                <a:lnTo>
                  <a:pt x="625553" y="806941"/>
                </a:lnTo>
                <a:lnTo>
                  <a:pt x="0" y="8069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13" name="Freeform 13"/>
          <p:cNvSpPr/>
          <p:nvPr/>
        </p:nvSpPr>
        <p:spPr>
          <a:xfrm>
            <a:off x="11032850" y="4001159"/>
            <a:ext cx="926718" cy="926718"/>
          </a:xfrm>
          <a:custGeom>
            <a:avLst/>
            <a:gdLst/>
            <a:ahLst/>
            <a:cxnLst/>
            <a:rect l="l" t="t" r="r" b="b"/>
            <a:pathLst>
              <a:path w="926718" h="926718">
                <a:moveTo>
                  <a:pt x="0" y="0"/>
                </a:moveTo>
                <a:lnTo>
                  <a:pt x="926718" y="0"/>
                </a:lnTo>
                <a:lnTo>
                  <a:pt x="926718" y="926718"/>
                </a:lnTo>
                <a:lnTo>
                  <a:pt x="0" y="926718"/>
                </a:lnTo>
                <a:lnTo>
                  <a:pt x="0" y="0"/>
                </a:lnTo>
                <a:close/>
              </a:path>
            </a:pathLst>
          </a:custGeom>
          <a:blipFill>
            <a:blip r:embed="rId5"/>
            <a:stretch>
              <a:fillRect/>
            </a:stretch>
          </a:blipFill>
        </p:spPr>
        <p:txBody>
          <a:bodyPr/>
          <a:lstStyle/>
          <a:p>
            <a:endParaRPr lang="fr-FR"/>
          </a:p>
        </p:txBody>
      </p:sp>
      <p:sp>
        <p:nvSpPr>
          <p:cNvPr id="14" name="Freeform 14"/>
          <p:cNvSpPr/>
          <p:nvPr/>
        </p:nvSpPr>
        <p:spPr>
          <a:xfrm>
            <a:off x="8036824" y="7676005"/>
            <a:ext cx="2326891" cy="2314246"/>
          </a:xfrm>
          <a:custGeom>
            <a:avLst/>
            <a:gdLst/>
            <a:ahLst/>
            <a:cxnLst/>
            <a:rect l="l" t="t" r="r" b="b"/>
            <a:pathLst>
              <a:path w="2326891" h="2314246">
                <a:moveTo>
                  <a:pt x="0" y="0"/>
                </a:moveTo>
                <a:lnTo>
                  <a:pt x="2326891" y="0"/>
                </a:lnTo>
                <a:lnTo>
                  <a:pt x="2326891" y="2314246"/>
                </a:lnTo>
                <a:lnTo>
                  <a:pt x="0" y="2314246"/>
                </a:lnTo>
                <a:lnTo>
                  <a:pt x="0" y="0"/>
                </a:lnTo>
                <a:close/>
              </a:path>
            </a:pathLst>
          </a:custGeom>
          <a:blipFill>
            <a:blip r:embed="rId6"/>
            <a:stretch>
              <a:fillRect r="-3181" b="-11725"/>
            </a:stretch>
          </a:blipFill>
        </p:spPr>
        <p:txBody>
          <a:bodyPr/>
          <a:lstStyle/>
          <a:p>
            <a:endParaRPr lang="fr-FR"/>
          </a:p>
        </p:txBody>
      </p:sp>
      <p:sp>
        <p:nvSpPr>
          <p:cNvPr id="15" name="TextBox 15"/>
          <p:cNvSpPr txBox="1"/>
          <p:nvPr/>
        </p:nvSpPr>
        <p:spPr>
          <a:xfrm>
            <a:off x="919853" y="296934"/>
            <a:ext cx="13616194"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Leaky features</a:t>
            </a:r>
          </a:p>
        </p:txBody>
      </p:sp>
      <p:sp>
        <p:nvSpPr>
          <p:cNvPr id="16" name="TextBox 16"/>
          <p:cNvSpPr txBox="1"/>
          <p:nvPr/>
        </p:nvSpPr>
        <p:spPr>
          <a:xfrm>
            <a:off x="5526187" y="2267936"/>
            <a:ext cx="8199834" cy="581406"/>
          </a:xfrm>
          <a:prstGeom prst="rect">
            <a:avLst/>
          </a:prstGeom>
        </p:spPr>
        <p:txBody>
          <a:bodyPr lIns="0" tIns="0" rIns="0" bIns="0" rtlCol="0" anchor="t">
            <a:spAutoFit/>
          </a:bodyPr>
          <a:lstStyle/>
          <a:p>
            <a:pPr marL="0" lvl="0" indent="0" algn="l">
              <a:lnSpc>
                <a:spcPts val="4601"/>
              </a:lnSpc>
            </a:pPr>
            <a:r>
              <a:rPr lang="en-US" sz="3899" b="1" spc="-77">
                <a:solidFill>
                  <a:srgbClr val="002250"/>
                </a:solidFill>
                <a:latin typeface="League Spartan"/>
                <a:ea typeface="League Spartan"/>
                <a:cs typeface="League Spartan"/>
                <a:sym typeface="League Spartan"/>
              </a:rPr>
              <a:t>Observations inhabituelles</a:t>
            </a:r>
          </a:p>
        </p:txBody>
      </p:sp>
      <p:sp>
        <p:nvSpPr>
          <p:cNvPr id="17" name="TextBox 17"/>
          <p:cNvSpPr txBox="1"/>
          <p:nvPr/>
        </p:nvSpPr>
        <p:spPr>
          <a:xfrm>
            <a:off x="7727367" y="6729601"/>
            <a:ext cx="2945805" cy="698754"/>
          </a:xfrm>
          <a:prstGeom prst="rect">
            <a:avLst/>
          </a:prstGeom>
        </p:spPr>
        <p:txBody>
          <a:bodyPr lIns="0" tIns="0" rIns="0" bIns="0" rtlCol="0" anchor="t">
            <a:spAutoFit/>
          </a:bodyPr>
          <a:lstStyle/>
          <a:p>
            <a:pPr algn="ctr">
              <a:lnSpc>
                <a:spcPts val="5597"/>
              </a:lnSpc>
              <a:spcBef>
                <a:spcPct val="0"/>
              </a:spcBef>
            </a:pPr>
            <a:r>
              <a:rPr lang="en-US" sz="4499" b="1">
                <a:solidFill>
                  <a:srgbClr val="C2433E"/>
                </a:solidFill>
                <a:latin typeface="Red Hat Display Bold"/>
                <a:ea typeface="Red Hat Display Bold"/>
                <a:cs typeface="Red Hat Display Bold"/>
                <a:sym typeface="Red Hat Display Bold"/>
              </a:rPr>
              <a:t>overfitting</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graphicFrame>
        <p:nvGraphicFramePr>
          <p:cNvPr id="5" name="Table 5"/>
          <p:cNvGraphicFramePr>
            <a:graphicFrameLocks noGrp="1"/>
          </p:cNvGraphicFramePr>
          <p:nvPr/>
        </p:nvGraphicFramePr>
        <p:xfrm>
          <a:off x="2937990" y="4705787"/>
          <a:ext cx="15213300" cy="3251567"/>
        </p:xfrm>
        <a:graphic>
          <a:graphicData uri="http://schemas.openxmlformats.org/drawingml/2006/table">
            <a:tbl>
              <a:tblPr/>
              <a:tblGrid>
                <a:gridCol w="3931686">
                  <a:extLst>
                    <a:ext uri="{9D8B030D-6E8A-4147-A177-3AD203B41FA5}">
                      <a16:colId xmlns:a16="http://schemas.microsoft.com/office/drawing/2014/main" val="20000"/>
                    </a:ext>
                  </a:extLst>
                </a:gridCol>
                <a:gridCol w="3924213">
                  <a:extLst>
                    <a:ext uri="{9D8B030D-6E8A-4147-A177-3AD203B41FA5}">
                      <a16:colId xmlns:a16="http://schemas.microsoft.com/office/drawing/2014/main" val="20001"/>
                    </a:ext>
                  </a:extLst>
                </a:gridCol>
              </a:tblGrid>
              <a:tr h="920037">
                <a:tc rowSpan="2">
                  <a:txBody>
                    <a:bodyPr/>
                    <a:lstStyle/>
                    <a:p>
                      <a:pPr algn="ctr">
                        <a:lnSpc>
                          <a:spcPts val="3824"/>
                        </a:lnSpc>
                        <a:defRPr/>
                      </a:pPr>
                      <a:r>
                        <a:rPr lang="en-US" sz="2941" b="1" spc="44">
                          <a:solidFill>
                            <a:srgbClr val="191919"/>
                          </a:solidFill>
                          <a:latin typeface="Aileron Bold"/>
                          <a:ea typeface="Aileron Bold"/>
                          <a:cs typeface="Aileron Bold"/>
                          <a:sym typeface="Aileron Bold"/>
                        </a:rPr>
                        <a:t>WORD</a:t>
                      </a:r>
                      <a:endParaRPr lang="en-US" sz="1100"/>
                    </a:p>
                    <a:p>
                      <a:pPr algn="ctr">
                        <a:lnSpc>
                          <a:spcPts val="3824"/>
                        </a:lnSpc>
                      </a:pPr>
                      <a:r>
                        <a:rPr lang="en-US" sz="2941" b="1" spc="44">
                          <a:solidFill>
                            <a:srgbClr val="191919"/>
                          </a:solidFill>
                          <a:latin typeface="Aileron Bold"/>
                          <a:ea typeface="Aileron Bold"/>
                          <a:cs typeface="Aileron Bold"/>
                          <a:sym typeface="Aileron Bold"/>
                        </a:rPr>
                        <a:t> FREQUENCY</a:t>
                      </a:r>
                    </a:p>
                  </a:txBody>
                  <a:tcPr marL="233494" marR="233494" marT="233494" marB="233494" anchor="ctr">
                    <a:lnL w="71548" cap="flat" cmpd="sng" algn="ctr">
                      <a:solidFill>
                        <a:srgbClr val="EDF0F2"/>
                      </a:solidFill>
                      <a:prstDash val="solid"/>
                      <a:round/>
                      <a:headEnd type="none" w="med" len="med"/>
                      <a:tailEnd type="none" w="med" len="med"/>
                    </a:lnL>
                    <a:lnR w="71548" cap="flat" cmpd="sng" algn="ctr">
                      <a:solidFill>
                        <a:srgbClr val="EDF0F2"/>
                      </a:solidFill>
                      <a:prstDash val="solid"/>
                      <a:round/>
                      <a:headEnd type="none" w="med" len="med"/>
                      <a:tailEnd type="none" w="med" len="med"/>
                    </a:lnR>
                    <a:lnT w="71548" cap="flat" cmpd="sng" algn="ctr">
                      <a:solidFill>
                        <a:srgbClr val="EDF0F2"/>
                      </a:solidFill>
                      <a:prstDash val="solid"/>
                      <a:round/>
                      <a:headEnd type="none" w="med" len="med"/>
                      <a:tailEnd type="none" w="med" len="med"/>
                    </a:lnT>
                    <a:lnB w="71548" cap="flat" cmpd="sng" algn="ctr">
                      <a:solidFill>
                        <a:srgbClr val="EDF0F2"/>
                      </a:solidFill>
                      <a:prstDash val="solid"/>
                      <a:round/>
                      <a:headEnd type="none" w="med" len="med"/>
                      <a:tailEnd type="none" w="med" len="med"/>
                    </a:lnB>
                  </a:tcPr>
                </a:tc>
                <a:tc rowSpan="2">
                  <a:txBody>
                    <a:bodyPr/>
                    <a:lstStyle/>
                    <a:p>
                      <a:pPr algn="ctr">
                        <a:lnSpc>
                          <a:spcPts val="3824"/>
                        </a:lnSpc>
                        <a:defRPr/>
                      </a:pPr>
                      <a:endParaRPr lang="en-US" sz="1100"/>
                    </a:p>
                    <a:p>
                      <a:pPr algn="ctr">
                        <a:lnSpc>
                          <a:spcPts val="3824"/>
                        </a:lnSpc>
                      </a:pPr>
                      <a:r>
                        <a:rPr lang="en-US" sz="2941" b="1" spc="44">
                          <a:solidFill>
                            <a:srgbClr val="191919"/>
                          </a:solidFill>
                          <a:latin typeface="Aileron Bold"/>
                          <a:ea typeface="Aileron Bold"/>
                          <a:cs typeface="Aileron Bold"/>
                          <a:sym typeface="Aileron Bold"/>
                        </a:rPr>
                        <a:t>VECTOR DISTANCE MAPPING OF WORDS </a:t>
                      </a:r>
                    </a:p>
                    <a:p>
                      <a:pPr algn="ctr">
                        <a:lnSpc>
                          <a:spcPts val="2868"/>
                        </a:lnSpc>
                      </a:pPr>
                      <a:endParaRPr lang="en-US" sz="2941" b="1" spc="44">
                        <a:solidFill>
                          <a:srgbClr val="191919"/>
                        </a:solidFill>
                        <a:latin typeface="Aileron Bold"/>
                        <a:ea typeface="Aileron Bold"/>
                        <a:cs typeface="Aileron Bold"/>
                        <a:sym typeface="Aileron Bold"/>
                      </a:endParaRPr>
                    </a:p>
                  </a:txBody>
                  <a:tcPr marL="233494" marR="233494" marT="233494" marB="233494" anchor="ctr">
                    <a:lnL w="71548" cap="flat" cmpd="sng" algn="ctr">
                      <a:solidFill>
                        <a:srgbClr val="EDF0F2"/>
                      </a:solidFill>
                      <a:prstDash val="solid"/>
                      <a:round/>
                      <a:headEnd type="none" w="med" len="med"/>
                      <a:tailEnd type="none" w="med" len="med"/>
                    </a:lnL>
                    <a:lnR w="71548" cap="flat" cmpd="sng" algn="ctr">
                      <a:solidFill>
                        <a:srgbClr val="EDF0F2"/>
                      </a:solidFill>
                      <a:prstDash val="solid"/>
                      <a:round/>
                      <a:headEnd type="none" w="med" len="med"/>
                      <a:tailEnd type="none" w="med" len="med"/>
                    </a:lnR>
                    <a:lnT w="71548" cap="flat" cmpd="sng" algn="ctr">
                      <a:solidFill>
                        <a:srgbClr val="EDF0F2"/>
                      </a:solidFill>
                      <a:prstDash val="solid"/>
                      <a:round/>
                      <a:headEnd type="none" w="med" len="med"/>
                      <a:tailEnd type="none" w="med" len="med"/>
                    </a:lnT>
                    <a:lnB w="71548" cap="flat" cmpd="sng" algn="ctr">
                      <a:solidFill>
                        <a:srgbClr val="EDF0F2"/>
                      </a:solidFill>
                      <a:prstDash val="solid"/>
                      <a:round/>
                      <a:headEnd type="none" w="med" len="med"/>
                      <a:tailEnd type="none" w="med" len="med"/>
                    </a:lnB>
                  </a:tcPr>
                </a:tc>
                <a:extLst>
                  <a:ext uri="{0D108BD9-81ED-4DB2-BD59-A6C34878D82A}">
                    <a16:rowId xmlns:a16="http://schemas.microsoft.com/office/drawing/2014/main" val="10000"/>
                  </a:ext>
                </a:extLst>
              </a:tr>
              <a:tr h="2331530">
                <a:tc vMerge="1">
                  <a:txBody>
                    <a:bodyPr/>
                    <a:lstStyle/>
                    <a:p>
                      <a:pPr algn="ctr">
                        <a:lnSpc>
                          <a:spcPts val="3824"/>
                        </a:lnSpc>
                        <a:defRPr/>
                      </a:pPr>
                      <a:r>
                        <a:rPr lang="en-US" sz="2941" b="1" spc="44">
                          <a:solidFill>
                            <a:srgbClr val="191919"/>
                          </a:solidFill>
                          <a:latin typeface="Aileron Bold"/>
                          <a:ea typeface="Aileron Bold"/>
                          <a:cs typeface="Aileron Bold"/>
                          <a:sym typeface="Aileron Bold"/>
                        </a:rPr>
                        <a:t>WORD</a:t>
                      </a:r>
                      <a:endParaRPr lang="en-US" sz="1100"/>
                    </a:p>
                    <a:p>
                      <a:pPr algn="ctr">
                        <a:lnSpc>
                          <a:spcPts val="3824"/>
                        </a:lnSpc>
                      </a:pPr>
                      <a:r>
                        <a:rPr lang="en-US" sz="2941" b="1" spc="44">
                          <a:solidFill>
                            <a:srgbClr val="191919"/>
                          </a:solidFill>
                          <a:latin typeface="Aileron Bold"/>
                          <a:ea typeface="Aileron Bold"/>
                          <a:cs typeface="Aileron Bold"/>
                          <a:sym typeface="Aileron Bold"/>
                        </a:rPr>
                        <a:t> FREQUENCY</a:t>
                      </a:r>
                    </a:p>
                  </a:txBody>
                  <a:tcPr marL="233494" marR="233494" marT="233494" marB="233494" anchor="ctr">
                    <a:lnL w="71548" cap="flat" cmpd="sng" algn="ctr">
                      <a:solidFill>
                        <a:srgbClr val="EDF0F2"/>
                      </a:solidFill>
                      <a:prstDash val="solid"/>
                      <a:round/>
                      <a:headEnd type="none" w="med" len="med"/>
                      <a:tailEnd type="none" w="med" len="med"/>
                    </a:lnL>
                    <a:lnR w="71548" cap="flat" cmpd="sng" algn="ctr">
                      <a:solidFill>
                        <a:srgbClr val="EDF0F2"/>
                      </a:solidFill>
                      <a:prstDash val="solid"/>
                      <a:round/>
                      <a:headEnd type="none" w="med" len="med"/>
                      <a:tailEnd type="none" w="med" len="med"/>
                    </a:lnR>
                    <a:lnT w="71548" cap="flat" cmpd="sng" algn="ctr">
                      <a:solidFill>
                        <a:srgbClr val="EDF0F2"/>
                      </a:solidFill>
                      <a:prstDash val="solid"/>
                      <a:round/>
                      <a:headEnd type="none" w="med" len="med"/>
                      <a:tailEnd type="none" w="med" len="med"/>
                    </a:lnT>
                    <a:lnB w="71548" cap="flat" cmpd="sng" algn="ctr">
                      <a:solidFill>
                        <a:srgbClr val="EDF0F2"/>
                      </a:solidFill>
                      <a:prstDash val="solid"/>
                      <a:round/>
                      <a:headEnd type="none" w="med" len="med"/>
                      <a:tailEnd type="none" w="med" len="med"/>
                    </a:lnB>
                  </a:tcPr>
                </a:tc>
                <a:tc vMerge="1">
                  <a:txBody>
                    <a:bodyPr/>
                    <a:lstStyle/>
                    <a:p>
                      <a:pPr algn="ctr">
                        <a:lnSpc>
                          <a:spcPts val="3824"/>
                        </a:lnSpc>
                        <a:defRPr/>
                      </a:pPr>
                      <a:endParaRPr lang="en-US" sz="1100"/>
                    </a:p>
                    <a:p>
                      <a:pPr algn="ctr">
                        <a:lnSpc>
                          <a:spcPts val="3824"/>
                        </a:lnSpc>
                      </a:pPr>
                      <a:r>
                        <a:rPr lang="en-US" sz="2941" b="1" spc="44">
                          <a:solidFill>
                            <a:srgbClr val="191919"/>
                          </a:solidFill>
                          <a:latin typeface="Aileron Bold"/>
                          <a:ea typeface="Aileron Bold"/>
                          <a:cs typeface="Aileron Bold"/>
                          <a:sym typeface="Aileron Bold"/>
                        </a:rPr>
                        <a:t>VECTOR DISTANCE MAPPING OF WORDS </a:t>
                      </a:r>
                    </a:p>
                    <a:p>
                      <a:pPr algn="ctr">
                        <a:lnSpc>
                          <a:spcPts val="2868"/>
                        </a:lnSpc>
                      </a:pPr>
                      <a:endParaRPr lang="en-US" sz="2941" b="1" spc="44">
                        <a:solidFill>
                          <a:srgbClr val="191919"/>
                        </a:solidFill>
                        <a:latin typeface="Aileron Bold"/>
                        <a:ea typeface="Aileron Bold"/>
                        <a:cs typeface="Aileron Bold"/>
                        <a:sym typeface="Aileron Bold"/>
                      </a:endParaRPr>
                    </a:p>
                  </a:txBody>
                  <a:tcPr marL="233494" marR="233494" marT="233494" marB="233494" anchor="ctr">
                    <a:lnL w="71548" cap="flat" cmpd="sng" algn="ctr">
                      <a:solidFill>
                        <a:srgbClr val="EDF0F2"/>
                      </a:solidFill>
                      <a:prstDash val="solid"/>
                      <a:round/>
                      <a:headEnd type="none" w="med" len="med"/>
                      <a:tailEnd type="none" w="med" len="med"/>
                    </a:lnL>
                    <a:lnR w="71548" cap="flat" cmpd="sng" algn="ctr">
                      <a:solidFill>
                        <a:srgbClr val="EDF0F2"/>
                      </a:solidFill>
                      <a:prstDash val="solid"/>
                      <a:round/>
                      <a:headEnd type="none" w="med" len="med"/>
                      <a:tailEnd type="none" w="med" len="med"/>
                    </a:lnR>
                    <a:lnT w="71548" cap="flat" cmpd="sng" algn="ctr">
                      <a:solidFill>
                        <a:srgbClr val="EDF0F2"/>
                      </a:solidFill>
                      <a:prstDash val="solid"/>
                      <a:round/>
                      <a:headEnd type="none" w="med" len="med"/>
                      <a:tailEnd type="none" w="med" len="med"/>
                    </a:lnT>
                    <a:lnB w="71548" cap="flat" cmpd="sng" algn="ctr">
                      <a:solidFill>
                        <a:srgbClr val="EDF0F2"/>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pSp>
        <p:nvGrpSpPr>
          <p:cNvPr id="6" name="Group 6"/>
          <p:cNvGrpSpPr/>
          <p:nvPr/>
        </p:nvGrpSpPr>
        <p:grpSpPr>
          <a:xfrm>
            <a:off x="4928681" y="3652162"/>
            <a:ext cx="2017578" cy="1580056"/>
            <a:chOff x="0" y="0"/>
            <a:chExt cx="433534" cy="339520"/>
          </a:xfrm>
        </p:grpSpPr>
        <p:sp>
          <p:nvSpPr>
            <p:cNvPr id="7" name="Freeform 7"/>
            <p:cNvSpPr/>
            <p:nvPr/>
          </p:nvSpPr>
          <p:spPr>
            <a:xfrm>
              <a:off x="0" y="0"/>
              <a:ext cx="433534" cy="339520"/>
            </a:xfrm>
            <a:custGeom>
              <a:avLst/>
              <a:gdLst/>
              <a:ahLst/>
              <a:cxnLst/>
              <a:rect l="l" t="t" r="r" b="b"/>
              <a:pathLst>
                <a:path w="433534" h="339520">
                  <a:moveTo>
                    <a:pt x="57559" y="0"/>
                  </a:moveTo>
                  <a:lnTo>
                    <a:pt x="375975" y="0"/>
                  </a:lnTo>
                  <a:cubicBezTo>
                    <a:pt x="391241" y="0"/>
                    <a:pt x="405881" y="6064"/>
                    <a:pt x="416675" y="16859"/>
                  </a:cubicBezTo>
                  <a:cubicBezTo>
                    <a:pt x="427470" y="27653"/>
                    <a:pt x="433534" y="42293"/>
                    <a:pt x="433534" y="57559"/>
                  </a:cubicBezTo>
                  <a:lnTo>
                    <a:pt x="433534" y="281961"/>
                  </a:lnTo>
                  <a:cubicBezTo>
                    <a:pt x="433534" y="313750"/>
                    <a:pt x="407764" y="339520"/>
                    <a:pt x="375975" y="339520"/>
                  </a:cubicBezTo>
                  <a:lnTo>
                    <a:pt x="57559" y="339520"/>
                  </a:lnTo>
                  <a:cubicBezTo>
                    <a:pt x="25770" y="339520"/>
                    <a:pt x="0" y="313750"/>
                    <a:pt x="0" y="281961"/>
                  </a:cubicBezTo>
                  <a:lnTo>
                    <a:pt x="0" y="57559"/>
                  </a:lnTo>
                  <a:cubicBezTo>
                    <a:pt x="0" y="25770"/>
                    <a:pt x="25770" y="0"/>
                    <a:pt x="57559" y="0"/>
                  </a:cubicBezTo>
                  <a:close/>
                </a:path>
              </a:pathLst>
            </a:custGeom>
            <a:solidFill>
              <a:srgbClr val="86EAE9"/>
            </a:solidFill>
          </p:spPr>
          <p:txBody>
            <a:bodyPr/>
            <a:lstStyle/>
            <a:p>
              <a:endParaRPr lang="fr-FR"/>
            </a:p>
          </p:txBody>
        </p:sp>
        <p:sp>
          <p:nvSpPr>
            <p:cNvPr id="8" name="TextBox 8"/>
            <p:cNvSpPr txBox="1"/>
            <p:nvPr/>
          </p:nvSpPr>
          <p:spPr>
            <a:xfrm>
              <a:off x="0" y="-28575"/>
              <a:ext cx="433534" cy="368095"/>
            </a:xfrm>
            <a:prstGeom prst="rect">
              <a:avLst/>
            </a:prstGeom>
          </p:spPr>
          <p:txBody>
            <a:bodyPr lIns="254000" tIns="254000" rIns="254000" bIns="254000" rtlCol="0" anchor="ctr"/>
            <a:lstStyle/>
            <a:p>
              <a:pPr algn="ctr">
                <a:lnSpc>
                  <a:spcPts val="3120"/>
                </a:lnSpc>
              </a:pPr>
              <a:endParaRPr/>
            </a:p>
          </p:txBody>
        </p:sp>
      </p:grpSp>
      <p:grpSp>
        <p:nvGrpSpPr>
          <p:cNvPr id="9" name="Group 9"/>
          <p:cNvGrpSpPr/>
          <p:nvPr/>
        </p:nvGrpSpPr>
        <p:grpSpPr>
          <a:xfrm>
            <a:off x="11133598" y="3635428"/>
            <a:ext cx="2017578" cy="1580056"/>
            <a:chOff x="0" y="0"/>
            <a:chExt cx="433534" cy="339520"/>
          </a:xfrm>
        </p:grpSpPr>
        <p:sp>
          <p:nvSpPr>
            <p:cNvPr id="10" name="Freeform 10"/>
            <p:cNvSpPr/>
            <p:nvPr/>
          </p:nvSpPr>
          <p:spPr>
            <a:xfrm>
              <a:off x="0" y="0"/>
              <a:ext cx="433534" cy="339520"/>
            </a:xfrm>
            <a:custGeom>
              <a:avLst/>
              <a:gdLst/>
              <a:ahLst/>
              <a:cxnLst/>
              <a:rect l="l" t="t" r="r" b="b"/>
              <a:pathLst>
                <a:path w="433534" h="339520">
                  <a:moveTo>
                    <a:pt x="57559" y="0"/>
                  </a:moveTo>
                  <a:lnTo>
                    <a:pt x="375975" y="0"/>
                  </a:lnTo>
                  <a:cubicBezTo>
                    <a:pt x="391241" y="0"/>
                    <a:pt x="405881" y="6064"/>
                    <a:pt x="416675" y="16859"/>
                  </a:cubicBezTo>
                  <a:cubicBezTo>
                    <a:pt x="427470" y="27653"/>
                    <a:pt x="433534" y="42293"/>
                    <a:pt x="433534" y="57559"/>
                  </a:cubicBezTo>
                  <a:lnTo>
                    <a:pt x="433534" y="281961"/>
                  </a:lnTo>
                  <a:cubicBezTo>
                    <a:pt x="433534" y="313750"/>
                    <a:pt x="407764" y="339520"/>
                    <a:pt x="375975" y="339520"/>
                  </a:cubicBezTo>
                  <a:lnTo>
                    <a:pt x="57559" y="339520"/>
                  </a:lnTo>
                  <a:cubicBezTo>
                    <a:pt x="25770" y="339520"/>
                    <a:pt x="0" y="313750"/>
                    <a:pt x="0" y="281961"/>
                  </a:cubicBezTo>
                  <a:lnTo>
                    <a:pt x="0" y="57559"/>
                  </a:lnTo>
                  <a:cubicBezTo>
                    <a:pt x="0" y="25770"/>
                    <a:pt x="25770" y="0"/>
                    <a:pt x="57559" y="0"/>
                  </a:cubicBezTo>
                  <a:close/>
                </a:path>
              </a:pathLst>
            </a:custGeom>
            <a:solidFill>
              <a:srgbClr val="1C88CF"/>
            </a:solidFill>
          </p:spPr>
          <p:txBody>
            <a:bodyPr/>
            <a:lstStyle/>
            <a:p>
              <a:endParaRPr lang="fr-FR"/>
            </a:p>
          </p:txBody>
        </p:sp>
        <p:sp>
          <p:nvSpPr>
            <p:cNvPr id="11" name="TextBox 11"/>
            <p:cNvSpPr txBox="1"/>
            <p:nvPr/>
          </p:nvSpPr>
          <p:spPr>
            <a:xfrm>
              <a:off x="0" y="-28575"/>
              <a:ext cx="433534" cy="368095"/>
            </a:xfrm>
            <a:prstGeom prst="rect">
              <a:avLst/>
            </a:prstGeom>
          </p:spPr>
          <p:txBody>
            <a:bodyPr lIns="254000" tIns="254000" rIns="254000" bIns="254000" rtlCol="0" anchor="ctr"/>
            <a:lstStyle/>
            <a:p>
              <a:pPr algn="ctr">
                <a:lnSpc>
                  <a:spcPts val="3120"/>
                </a:lnSpc>
              </a:pPr>
              <a:endParaRPr/>
            </a:p>
          </p:txBody>
        </p:sp>
      </p:grpSp>
      <p:sp>
        <p:nvSpPr>
          <p:cNvPr id="12" name="Freeform 12"/>
          <p:cNvSpPr/>
          <p:nvPr/>
        </p:nvSpPr>
        <p:spPr>
          <a:xfrm>
            <a:off x="5418290" y="3923011"/>
            <a:ext cx="1038360" cy="1038360"/>
          </a:xfrm>
          <a:custGeom>
            <a:avLst/>
            <a:gdLst/>
            <a:ahLst/>
            <a:cxnLst/>
            <a:rect l="l" t="t" r="r" b="b"/>
            <a:pathLst>
              <a:path w="1038360" h="1038360">
                <a:moveTo>
                  <a:pt x="0" y="0"/>
                </a:moveTo>
                <a:lnTo>
                  <a:pt x="1038360" y="0"/>
                </a:lnTo>
                <a:lnTo>
                  <a:pt x="1038360" y="1038359"/>
                </a:lnTo>
                <a:lnTo>
                  <a:pt x="0" y="1038359"/>
                </a:lnTo>
                <a:lnTo>
                  <a:pt x="0" y="0"/>
                </a:lnTo>
                <a:close/>
              </a:path>
            </a:pathLst>
          </a:custGeom>
          <a:blipFill>
            <a:blip r:embed="rId3"/>
            <a:stretch>
              <a:fillRect/>
            </a:stretch>
          </a:blipFill>
        </p:spPr>
        <p:txBody>
          <a:bodyPr/>
          <a:lstStyle/>
          <a:p>
            <a:endParaRPr lang="fr-FR"/>
          </a:p>
        </p:txBody>
      </p:sp>
      <p:sp>
        <p:nvSpPr>
          <p:cNvPr id="13" name="Freeform 13"/>
          <p:cNvSpPr/>
          <p:nvPr/>
        </p:nvSpPr>
        <p:spPr>
          <a:xfrm>
            <a:off x="11438050" y="3737853"/>
            <a:ext cx="1408674" cy="1408674"/>
          </a:xfrm>
          <a:custGeom>
            <a:avLst/>
            <a:gdLst/>
            <a:ahLst/>
            <a:cxnLst/>
            <a:rect l="l" t="t" r="r" b="b"/>
            <a:pathLst>
              <a:path w="1408674" h="1408674">
                <a:moveTo>
                  <a:pt x="0" y="0"/>
                </a:moveTo>
                <a:lnTo>
                  <a:pt x="1408674" y="0"/>
                </a:lnTo>
                <a:lnTo>
                  <a:pt x="1408674" y="1408675"/>
                </a:lnTo>
                <a:lnTo>
                  <a:pt x="0" y="1408675"/>
                </a:lnTo>
                <a:lnTo>
                  <a:pt x="0" y="0"/>
                </a:lnTo>
                <a:close/>
              </a:path>
            </a:pathLst>
          </a:custGeom>
          <a:blipFill>
            <a:blip r:embed="rId4"/>
            <a:stretch>
              <a:fillRect/>
            </a:stretch>
          </a:blipFill>
        </p:spPr>
        <p:txBody>
          <a:bodyPr/>
          <a:lstStyle/>
          <a:p>
            <a:endParaRPr lang="fr-FR"/>
          </a:p>
        </p:txBody>
      </p:sp>
      <p:sp>
        <p:nvSpPr>
          <p:cNvPr id="14" name="TextBox 14"/>
          <p:cNvSpPr txBox="1"/>
          <p:nvPr/>
        </p:nvSpPr>
        <p:spPr>
          <a:xfrm>
            <a:off x="919853" y="296934"/>
            <a:ext cx="13616194"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Direct features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graphicFrame>
        <p:nvGraphicFramePr>
          <p:cNvPr id="5" name="Table 5"/>
          <p:cNvGraphicFramePr>
            <a:graphicFrameLocks noGrp="1"/>
          </p:cNvGraphicFramePr>
          <p:nvPr/>
        </p:nvGraphicFramePr>
        <p:xfrm>
          <a:off x="919853" y="4925613"/>
          <a:ext cx="4821362" cy="2787695"/>
        </p:xfrm>
        <a:graphic>
          <a:graphicData uri="http://schemas.openxmlformats.org/drawingml/2006/table">
            <a:tbl>
              <a:tblPr/>
              <a:tblGrid>
                <a:gridCol w="1246020">
                  <a:extLst>
                    <a:ext uri="{9D8B030D-6E8A-4147-A177-3AD203B41FA5}">
                      <a16:colId xmlns:a16="http://schemas.microsoft.com/office/drawing/2014/main" val="20000"/>
                    </a:ext>
                  </a:extLst>
                </a:gridCol>
              </a:tblGrid>
              <a:tr h="836042">
                <a:tc>
                  <a:txBody>
                    <a:bodyPr/>
                    <a:lstStyle/>
                    <a:p>
                      <a:pPr algn="ctr">
                        <a:lnSpc>
                          <a:spcPts val="4281"/>
                        </a:lnSpc>
                        <a:defRPr/>
                      </a:pPr>
                      <a:r>
                        <a:rPr lang="en-US" sz="3293" b="1" spc="49">
                          <a:solidFill>
                            <a:srgbClr val="191919"/>
                          </a:solidFill>
                          <a:latin typeface="Aileron Bold"/>
                          <a:ea typeface="Aileron Bold"/>
                          <a:cs typeface="Aileron Bold"/>
                          <a:sym typeface="Aileron Bold"/>
                        </a:rPr>
                        <a:t>WORD</a:t>
                      </a:r>
                      <a:endParaRPr lang="en-US" sz="1100"/>
                    </a:p>
                    <a:p>
                      <a:pPr algn="ctr">
                        <a:lnSpc>
                          <a:spcPts val="4281"/>
                        </a:lnSpc>
                      </a:pPr>
                      <a:r>
                        <a:rPr lang="en-US" sz="3293" b="1" spc="49">
                          <a:solidFill>
                            <a:srgbClr val="191919"/>
                          </a:solidFill>
                          <a:latin typeface="Aileron Bold"/>
                          <a:ea typeface="Aileron Bold"/>
                          <a:cs typeface="Aileron Bold"/>
                          <a:sym typeface="Aileron Bold"/>
                        </a:rPr>
                        <a:t> FREQUENCY</a:t>
                      </a:r>
                    </a:p>
                  </a:txBody>
                  <a:tcPr marL="261404" marR="261404" marT="261404" marB="261404" anchor="ctr">
                    <a:lnL w="89675" cap="flat" cmpd="sng" algn="ctr">
                      <a:solidFill>
                        <a:srgbClr val="EDF0F2"/>
                      </a:solidFill>
                      <a:prstDash val="solid"/>
                      <a:round/>
                      <a:headEnd type="none" w="med" len="med"/>
                      <a:tailEnd type="none" w="med" len="med"/>
                    </a:lnL>
                    <a:lnR w="89675" cap="flat" cmpd="sng" algn="ctr">
                      <a:solidFill>
                        <a:srgbClr val="EDF0F2"/>
                      </a:solidFill>
                      <a:prstDash val="solid"/>
                      <a:round/>
                      <a:headEnd type="none" w="med" len="med"/>
                      <a:tailEnd type="none" w="med" len="med"/>
                    </a:lnR>
                    <a:lnT w="89675" cap="flat" cmpd="sng" algn="ctr">
                      <a:solidFill>
                        <a:srgbClr val="EDF0F2"/>
                      </a:solidFill>
                      <a:prstDash val="solid"/>
                      <a:round/>
                      <a:headEnd type="none" w="med" len="med"/>
                      <a:tailEnd type="none" w="med" len="med"/>
                    </a:lnT>
                    <a:lnB w="89675" cap="flat" cmpd="sng" algn="ctr">
                      <a:solidFill>
                        <a:srgbClr val="EDF0F2"/>
                      </a:solidFill>
                      <a:prstDash val="solid"/>
                      <a:round/>
                      <a:headEnd type="none" w="med" len="med"/>
                      <a:tailEnd type="none" w="med" len="med"/>
                    </a:lnB>
                  </a:tcPr>
                </a:tc>
                <a:extLst>
                  <a:ext uri="{0D108BD9-81ED-4DB2-BD59-A6C34878D82A}">
                    <a16:rowId xmlns:a16="http://schemas.microsoft.com/office/drawing/2014/main" val="10000"/>
                  </a:ext>
                </a:extLst>
              </a:tr>
              <a:tr h="1951653">
                <a:tc>
                  <a:txBody>
                    <a:bodyPr/>
                    <a:lstStyle/>
                    <a:p>
                      <a:pPr algn="ctr">
                        <a:lnSpc>
                          <a:spcPts val="4281"/>
                        </a:lnSpc>
                        <a:defRPr/>
                      </a:pPr>
                      <a:r>
                        <a:rPr lang="en-US" sz="3293" b="1" spc="49">
                          <a:solidFill>
                            <a:srgbClr val="191919"/>
                          </a:solidFill>
                          <a:latin typeface="Aileron Bold"/>
                          <a:ea typeface="Aileron Bold"/>
                          <a:cs typeface="Aileron Bold"/>
                          <a:sym typeface="Aileron Bold"/>
                        </a:rPr>
                        <a:t>WORD</a:t>
                      </a:r>
                      <a:endParaRPr lang="en-US" sz="1100"/>
                    </a:p>
                    <a:p>
                      <a:pPr algn="ctr">
                        <a:lnSpc>
                          <a:spcPts val="4281"/>
                        </a:lnSpc>
                      </a:pPr>
                      <a:r>
                        <a:rPr lang="en-US" sz="3293" b="1" spc="49">
                          <a:solidFill>
                            <a:srgbClr val="191919"/>
                          </a:solidFill>
                          <a:latin typeface="Aileron Bold"/>
                          <a:ea typeface="Aileron Bold"/>
                          <a:cs typeface="Aileron Bold"/>
                          <a:sym typeface="Aileron Bold"/>
                        </a:rPr>
                        <a:t> FREQUENCY</a:t>
                      </a:r>
                    </a:p>
                  </a:txBody>
                  <a:tcPr marL="261404" marR="261404" marT="261404" marB="261404" anchor="ctr">
                    <a:lnL w="89675" cap="flat" cmpd="sng" algn="ctr">
                      <a:solidFill>
                        <a:srgbClr val="EDF0F2"/>
                      </a:solidFill>
                      <a:prstDash val="solid"/>
                      <a:round/>
                      <a:headEnd type="none" w="med" len="med"/>
                      <a:tailEnd type="none" w="med" len="med"/>
                    </a:lnL>
                    <a:lnR w="89675" cap="flat" cmpd="sng" algn="ctr">
                      <a:solidFill>
                        <a:srgbClr val="EDF0F2"/>
                      </a:solidFill>
                      <a:prstDash val="solid"/>
                      <a:round/>
                      <a:headEnd type="none" w="med" len="med"/>
                      <a:tailEnd type="none" w="med" len="med"/>
                    </a:lnR>
                    <a:lnT w="89675" cap="flat" cmpd="sng" algn="ctr">
                      <a:solidFill>
                        <a:srgbClr val="EDF0F2"/>
                      </a:solidFill>
                      <a:prstDash val="solid"/>
                      <a:round/>
                      <a:headEnd type="none" w="med" len="med"/>
                      <a:tailEnd type="none" w="med" len="med"/>
                    </a:lnT>
                    <a:lnB w="89675" cap="flat" cmpd="sng" algn="ctr">
                      <a:solidFill>
                        <a:srgbClr val="EDF0F2"/>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pSp>
        <p:nvGrpSpPr>
          <p:cNvPr id="6" name="Group 6"/>
          <p:cNvGrpSpPr/>
          <p:nvPr/>
        </p:nvGrpSpPr>
        <p:grpSpPr>
          <a:xfrm>
            <a:off x="1873107" y="4033799"/>
            <a:ext cx="1607093" cy="1258588"/>
            <a:chOff x="0" y="0"/>
            <a:chExt cx="433534" cy="339520"/>
          </a:xfrm>
        </p:grpSpPr>
        <p:sp>
          <p:nvSpPr>
            <p:cNvPr id="7" name="Freeform 7"/>
            <p:cNvSpPr/>
            <p:nvPr/>
          </p:nvSpPr>
          <p:spPr>
            <a:xfrm>
              <a:off x="0" y="0"/>
              <a:ext cx="433534" cy="339520"/>
            </a:xfrm>
            <a:custGeom>
              <a:avLst/>
              <a:gdLst/>
              <a:ahLst/>
              <a:cxnLst/>
              <a:rect l="l" t="t" r="r" b="b"/>
              <a:pathLst>
                <a:path w="433534" h="339520">
                  <a:moveTo>
                    <a:pt x="72260" y="0"/>
                  </a:moveTo>
                  <a:lnTo>
                    <a:pt x="361274" y="0"/>
                  </a:lnTo>
                  <a:cubicBezTo>
                    <a:pt x="380438" y="0"/>
                    <a:pt x="398818" y="7613"/>
                    <a:pt x="412369" y="21165"/>
                  </a:cubicBezTo>
                  <a:cubicBezTo>
                    <a:pt x="425921" y="34716"/>
                    <a:pt x="433534" y="53096"/>
                    <a:pt x="433534" y="72260"/>
                  </a:cubicBezTo>
                  <a:lnTo>
                    <a:pt x="433534" y="267260"/>
                  </a:lnTo>
                  <a:cubicBezTo>
                    <a:pt x="433534" y="286424"/>
                    <a:pt x="425921" y="304804"/>
                    <a:pt x="412369" y="318355"/>
                  </a:cubicBezTo>
                  <a:cubicBezTo>
                    <a:pt x="398818" y="331907"/>
                    <a:pt x="380438" y="339520"/>
                    <a:pt x="361274" y="339520"/>
                  </a:cubicBezTo>
                  <a:lnTo>
                    <a:pt x="72260" y="339520"/>
                  </a:lnTo>
                  <a:cubicBezTo>
                    <a:pt x="53096" y="339520"/>
                    <a:pt x="34716" y="331907"/>
                    <a:pt x="21165" y="318355"/>
                  </a:cubicBezTo>
                  <a:cubicBezTo>
                    <a:pt x="7613" y="304804"/>
                    <a:pt x="0" y="286424"/>
                    <a:pt x="0" y="267260"/>
                  </a:cubicBezTo>
                  <a:lnTo>
                    <a:pt x="0" y="72260"/>
                  </a:lnTo>
                  <a:cubicBezTo>
                    <a:pt x="0" y="53096"/>
                    <a:pt x="7613" y="34716"/>
                    <a:pt x="21165" y="21165"/>
                  </a:cubicBezTo>
                  <a:cubicBezTo>
                    <a:pt x="34716" y="7613"/>
                    <a:pt x="53096" y="0"/>
                    <a:pt x="72260" y="0"/>
                  </a:cubicBezTo>
                  <a:close/>
                </a:path>
              </a:pathLst>
            </a:custGeom>
            <a:solidFill>
              <a:srgbClr val="86EAE9"/>
            </a:solidFill>
          </p:spPr>
          <p:txBody>
            <a:bodyPr/>
            <a:lstStyle/>
            <a:p>
              <a:endParaRPr lang="fr-FR"/>
            </a:p>
          </p:txBody>
        </p:sp>
        <p:sp>
          <p:nvSpPr>
            <p:cNvPr id="8" name="TextBox 8"/>
            <p:cNvSpPr txBox="1"/>
            <p:nvPr/>
          </p:nvSpPr>
          <p:spPr>
            <a:xfrm>
              <a:off x="0" y="-28575"/>
              <a:ext cx="433534" cy="368095"/>
            </a:xfrm>
            <a:prstGeom prst="rect">
              <a:avLst/>
            </a:prstGeom>
          </p:spPr>
          <p:txBody>
            <a:bodyPr lIns="254000" tIns="254000" rIns="254000" bIns="254000" rtlCol="0" anchor="ctr"/>
            <a:lstStyle/>
            <a:p>
              <a:pPr algn="ctr">
                <a:lnSpc>
                  <a:spcPts val="3120"/>
                </a:lnSpc>
              </a:pPr>
              <a:endParaRPr/>
            </a:p>
          </p:txBody>
        </p:sp>
      </p:grpSp>
      <p:sp>
        <p:nvSpPr>
          <p:cNvPr id="9" name="Freeform 9"/>
          <p:cNvSpPr/>
          <p:nvPr/>
        </p:nvSpPr>
        <p:spPr>
          <a:xfrm>
            <a:off x="2263103" y="4249542"/>
            <a:ext cx="827101" cy="827101"/>
          </a:xfrm>
          <a:custGeom>
            <a:avLst/>
            <a:gdLst/>
            <a:ahLst/>
            <a:cxnLst/>
            <a:rect l="l" t="t" r="r" b="b"/>
            <a:pathLst>
              <a:path w="827101" h="827101">
                <a:moveTo>
                  <a:pt x="0" y="0"/>
                </a:moveTo>
                <a:lnTo>
                  <a:pt x="827101" y="0"/>
                </a:lnTo>
                <a:lnTo>
                  <a:pt x="827101" y="827101"/>
                </a:lnTo>
                <a:lnTo>
                  <a:pt x="0" y="827101"/>
                </a:lnTo>
                <a:lnTo>
                  <a:pt x="0" y="0"/>
                </a:lnTo>
                <a:close/>
              </a:path>
            </a:pathLst>
          </a:custGeom>
          <a:blipFill>
            <a:blip r:embed="rId3"/>
            <a:stretch>
              <a:fillRect/>
            </a:stretch>
          </a:blipFill>
        </p:spPr>
        <p:txBody>
          <a:bodyPr/>
          <a:lstStyle/>
          <a:p>
            <a:endParaRPr lang="fr-FR"/>
          </a:p>
        </p:txBody>
      </p:sp>
      <p:sp>
        <p:nvSpPr>
          <p:cNvPr id="10" name="Freeform 10"/>
          <p:cNvSpPr/>
          <p:nvPr/>
        </p:nvSpPr>
        <p:spPr>
          <a:xfrm>
            <a:off x="5791952" y="2532260"/>
            <a:ext cx="10614526" cy="5926444"/>
          </a:xfrm>
          <a:custGeom>
            <a:avLst/>
            <a:gdLst/>
            <a:ahLst/>
            <a:cxnLst/>
            <a:rect l="l" t="t" r="r" b="b"/>
            <a:pathLst>
              <a:path w="10614526" h="5926444">
                <a:moveTo>
                  <a:pt x="0" y="0"/>
                </a:moveTo>
                <a:lnTo>
                  <a:pt x="10614526" y="0"/>
                </a:lnTo>
                <a:lnTo>
                  <a:pt x="10614526" y="5926444"/>
                </a:lnTo>
                <a:lnTo>
                  <a:pt x="0" y="5926444"/>
                </a:lnTo>
                <a:lnTo>
                  <a:pt x="0" y="0"/>
                </a:lnTo>
                <a:close/>
              </a:path>
            </a:pathLst>
          </a:custGeom>
          <a:blipFill>
            <a:blip r:embed="rId4"/>
            <a:stretch>
              <a:fillRect/>
            </a:stretch>
          </a:blipFill>
        </p:spPr>
        <p:txBody>
          <a:bodyPr/>
          <a:lstStyle/>
          <a:p>
            <a:endParaRPr lang="fr-FR"/>
          </a:p>
        </p:txBody>
      </p:sp>
      <p:sp>
        <p:nvSpPr>
          <p:cNvPr id="11" name="TextBox 11"/>
          <p:cNvSpPr txBox="1"/>
          <p:nvPr/>
        </p:nvSpPr>
        <p:spPr>
          <a:xfrm>
            <a:off x="919853" y="296934"/>
            <a:ext cx="13616194"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Direct features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graphicFrame>
        <p:nvGraphicFramePr>
          <p:cNvPr id="5" name="Table 5"/>
          <p:cNvGraphicFramePr>
            <a:graphicFrameLocks noGrp="1"/>
          </p:cNvGraphicFramePr>
          <p:nvPr/>
        </p:nvGraphicFramePr>
        <p:xfrm>
          <a:off x="2121828" y="4260356"/>
          <a:ext cx="3846776" cy="2224193"/>
        </p:xfrm>
        <a:graphic>
          <a:graphicData uri="http://schemas.openxmlformats.org/drawingml/2006/table">
            <a:tbl>
              <a:tblPr/>
              <a:tblGrid>
                <a:gridCol w="994151">
                  <a:extLst>
                    <a:ext uri="{9D8B030D-6E8A-4147-A177-3AD203B41FA5}">
                      <a16:colId xmlns:a16="http://schemas.microsoft.com/office/drawing/2014/main" val="20000"/>
                    </a:ext>
                  </a:extLst>
                </a:gridCol>
              </a:tblGrid>
              <a:tr h="667046">
                <a:tc>
                  <a:txBody>
                    <a:bodyPr/>
                    <a:lstStyle/>
                    <a:p>
                      <a:pPr algn="ctr">
                        <a:lnSpc>
                          <a:spcPts val="3824"/>
                        </a:lnSpc>
                        <a:defRPr/>
                      </a:pPr>
                      <a:r>
                        <a:rPr lang="en-US" sz="2941" b="1" spc="44">
                          <a:solidFill>
                            <a:srgbClr val="191919"/>
                          </a:solidFill>
                          <a:latin typeface="Aileron Bold"/>
                          <a:ea typeface="Aileron Bold"/>
                          <a:cs typeface="Aileron Bold"/>
                          <a:sym typeface="Aileron Bold"/>
                        </a:rPr>
                        <a:t>WORD</a:t>
                      </a:r>
                      <a:endParaRPr lang="en-US" sz="1100"/>
                    </a:p>
                    <a:p>
                      <a:pPr algn="ctr">
                        <a:lnSpc>
                          <a:spcPts val="3824"/>
                        </a:lnSpc>
                      </a:pPr>
                      <a:r>
                        <a:rPr lang="en-US" sz="2941" b="1" spc="44">
                          <a:solidFill>
                            <a:srgbClr val="191919"/>
                          </a:solidFill>
                          <a:latin typeface="Aileron Bold"/>
                          <a:ea typeface="Aileron Bold"/>
                          <a:cs typeface="Aileron Bold"/>
                          <a:sym typeface="Aileron Bold"/>
                        </a:rPr>
                        <a:t> FREQUENCY</a:t>
                      </a:r>
                    </a:p>
                  </a:txBody>
                  <a:tcPr marL="233494" marR="233494" marT="233494" marB="233494" anchor="ctr">
                    <a:lnL w="71548" cap="flat" cmpd="sng" algn="ctr">
                      <a:solidFill>
                        <a:srgbClr val="EDF0F2"/>
                      </a:solidFill>
                      <a:prstDash val="solid"/>
                      <a:round/>
                      <a:headEnd type="none" w="med" len="med"/>
                      <a:tailEnd type="none" w="med" len="med"/>
                    </a:lnL>
                    <a:lnR w="71548" cap="flat" cmpd="sng" algn="ctr">
                      <a:solidFill>
                        <a:srgbClr val="EDF0F2"/>
                      </a:solidFill>
                      <a:prstDash val="solid"/>
                      <a:round/>
                      <a:headEnd type="none" w="med" len="med"/>
                      <a:tailEnd type="none" w="med" len="med"/>
                    </a:lnR>
                    <a:lnT w="71548" cap="flat" cmpd="sng" algn="ctr">
                      <a:solidFill>
                        <a:srgbClr val="EDF0F2"/>
                      </a:solidFill>
                      <a:prstDash val="solid"/>
                      <a:round/>
                      <a:headEnd type="none" w="med" len="med"/>
                      <a:tailEnd type="none" w="med" len="med"/>
                    </a:lnT>
                    <a:lnB w="71548" cap="flat" cmpd="sng" algn="ctr">
                      <a:solidFill>
                        <a:srgbClr val="EDF0F2"/>
                      </a:solidFill>
                      <a:prstDash val="solid"/>
                      <a:round/>
                      <a:headEnd type="none" w="med" len="med"/>
                      <a:tailEnd type="none" w="med" len="med"/>
                    </a:lnB>
                  </a:tcPr>
                </a:tc>
                <a:extLst>
                  <a:ext uri="{0D108BD9-81ED-4DB2-BD59-A6C34878D82A}">
                    <a16:rowId xmlns:a16="http://schemas.microsoft.com/office/drawing/2014/main" val="10000"/>
                  </a:ext>
                </a:extLst>
              </a:tr>
              <a:tr h="1557147">
                <a:tc>
                  <a:txBody>
                    <a:bodyPr/>
                    <a:lstStyle/>
                    <a:p>
                      <a:pPr algn="ctr">
                        <a:lnSpc>
                          <a:spcPts val="3824"/>
                        </a:lnSpc>
                        <a:defRPr/>
                      </a:pPr>
                      <a:r>
                        <a:rPr lang="en-US" sz="2941" b="1" spc="44">
                          <a:solidFill>
                            <a:srgbClr val="191919"/>
                          </a:solidFill>
                          <a:latin typeface="Aileron Bold"/>
                          <a:ea typeface="Aileron Bold"/>
                          <a:cs typeface="Aileron Bold"/>
                          <a:sym typeface="Aileron Bold"/>
                        </a:rPr>
                        <a:t>WORD</a:t>
                      </a:r>
                      <a:endParaRPr lang="en-US" sz="1100"/>
                    </a:p>
                    <a:p>
                      <a:pPr algn="ctr">
                        <a:lnSpc>
                          <a:spcPts val="3824"/>
                        </a:lnSpc>
                      </a:pPr>
                      <a:r>
                        <a:rPr lang="en-US" sz="2941" b="1" spc="44">
                          <a:solidFill>
                            <a:srgbClr val="191919"/>
                          </a:solidFill>
                          <a:latin typeface="Aileron Bold"/>
                          <a:ea typeface="Aileron Bold"/>
                          <a:cs typeface="Aileron Bold"/>
                          <a:sym typeface="Aileron Bold"/>
                        </a:rPr>
                        <a:t> FREQUENCY</a:t>
                      </a:r>
                    </a:p>
                  </a:txBody>
                  <a:tcPr marL="233494" marR="233494" marT="233494" marB="233494" anchor="ctr">
                    <a:lnL w="71548" cap="flat" cmpd="sng" algn="ctr">
                      <a:solidFill>
                        <a:srgbClr val="EDF0F2"/>
                      </a:solidFill>
                      <a:prstDash val="solid"/>
                      <a:round/>
                      <a:headEnd type="none" w="med" len="med"/>
                      <a:tailEnd type="none" w="med" len="med"/>
                    </a:lnL>
                    <a:lnR w="71548" cap="flat" cmpd="sng" algn="ctr">
                      <a:solidFill>
                        <a:srgbClr val="EDF0F2"/>
                      </a:solidFill>
                      <a:prstDash val="solid"/>
                      <a:round/>
                      <a:headEnd type="none" w="med" len="med"/>
                      <a:tailEnd type="none" w="med" len="med"/>
                    </a:lnR>
                    <a:lnT w="71548" cap="flat" cmpd="sng" algn="ctr">
                      <a:solidFill>
                        <a:srgbClr val="EDF0F2"/>
                      </a:solidFill>
                      <a:prstDash val="solid"/>
                      <a:round/>
                      <a:headEnd type="none" w="med" len="med"/>
                      <a:tailEnd type="none" w="med" len="med"/>
                    </a:lnT>
                    <a:lnB w="71548" cap="flat" cmpd="sng" algn="ctr">
                      <a:solidFill>
                        <a:srgbClr val="EDF0F2"/>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pSp>
        <p:nvGrpSpPr>
          <p:cNvPr id="6" name="Group 6"/>
          <p:cNvGrpSpPr/>
          <p:nvPr/>
        </p:nvGrpSpPr>
        <p:grpSpPr>
          <a:xfrm>
            <a:off x="2973303" y="3463760"/>
            <a:ext cx="1435505" cy="1124209"/>
            <a:chOff x="0" y="0"/>
            <a:chExt cx="433534" cy="339520"/>
          </a:xfrm>
        </p:grpSpPr>
        <p:sp>
          <p:nvSpPr>
            <p:cNvPr id="7" name="Freeform 7"/>
            <p:cNvSpPr/>
            <p:nvPr/>
          </p:nvSpPr>
          <p:spPr>
            <a:xfrm>
              <a:off x="0" y="0"/>
              <a:ext cx="433534" cy="339520"/>
            </a:xfrm>
            <a:custGeom>
              <a:avLst/>
              <a:gdLst/>
              <a:ahLst/>
              <a:cxnLst/>
              <a:rect l="l" t="t" r="r" b="b"/>
              <a:pathLst>
                <a:path w="433534" h="339520">
                  <a:moveTo>
                    <a:pt x="80898" y="0"/>
                  </a:moveTo>
                  <a:lnTo>
                    <a:pt x="352636" y="0"/>
                  </a:lnTo>
                  <a:cubicBezTo>
                    <a:pt x="374092" y="0"/>
                    <a:pt x="394668" y="8523"/>
                    <a:pt x="409839" y="23694"/>
                  </a:cubicBezTo>
                  <a:cubicBezTo>
                    <a:pt x="425011" y="38866"/>
                    <a:pt x="433534" y="59442"/>
                    <a:pt x="433534" y="80898"/>
                  </a:cubicBezTo>
                  <a:lnTo>
                    <a:pt x="433534" y="258622"/>
                  </a:lnTo>
                  <a:cubicBezTo>
                    <a:pt x="433534" y="303301"/>
                    <a:pt x="397315" y="339520"/>
                    <a:pt x="352636" y="339520"/>
                  </a:cubicBezTo>
                  <a:lnTo>
                    <a:pt x="80898" y="339520"/>
                  </a:lnTo>
                  <a:cubicBezTo>
                    <a:pt x="36219" y="339520"/>
                    <a:pt x="0" y="303301"/>
                    <a:pt x="0" y="258622"/>
                  </a:cubicBezTo>
                  <a:lnTo>
                    <a:pt x="0" y="80898"/>
                  </a:lnTo>
                  <a:cubicBezTo>
                    <a:pt x="0" y="36219"/>
                    <a:pt x="36219" y="0"/>
                    <a:pt x="80898" y="0"/>
                  </a:cubicBezTo>
                  <a:close/>
                </a:path>
              </a:pathLst>
            </a:custGeom>
            <a:solidFill>
              <a:srgbClr val="86EAE9"/>
            </a:solidFill>
          </p:spPr>
          <p:txBody>
            <a:bodyPr/>
            <a:lstStyle/>
            <a:p>
              <a:endParaRPr lang="fr-FR"/>
            </a:p>
          </p:txBody>
        </p:sp>
        <p:sp>
          <p:nvSpPr>
            <p:cNvPr id="8" name="TextBox 8"/>
            <p:cNvSpPr txBox="1"/>
            <p:nvPr/>
          </p:nvSpPr>
          <p:spPr>
            <a:xfrm>
              <a:off x="0" y="-28575"/>
              <a:ext cx="433534" cy="368095"/>
            </a:xfrm>
            <a:prstGeom prst="rect">
              <a:avLst/>
            </a:prstGeom>
          </p:spPr>
          <p:txBody>
            <a:bodyPr lIns="254000" tIns="254000" rIns="254000" bIns="254000" rtlCol="0" anchor="ctr"/>
            <a:lstStyle/>
            <a:p>
              <a:pPr algn="ctr">
                <a:lnSpc>
                  <a:spcPts val="3120"/>
                </a:lnSpc>
              </a:pPr>
              <a:endParaRPr/>
            </a:p>
          </p:txBody>
        </p:sp>
      </p:grpSp>
      <p:sp>
        <p:nvSpPr>
          <p:cNvPr id="9" name="Freeform 9"/>
          <p:cNvSpPr/>
          <p:nvPr/>
        </p:nvSpPr>
        <p:spPr>
          <a:xfrm>
            <a:off x="3321659" y="3656469"/>
            <a:ext cx="738792" cy="738792"/>
          </a:xfrm>
          <a:custGeom>
            <a:avLst/>
            <a:gdLst/>
            <a:ahLst/>
            <a:cxnLst/>
            <a:rect l="l" t="t" r="r" b="b"/>
            <a:pathLst>
              <a:path w="738792" h="738792">
                <a:moveTo>
                  <a:pt x="0" y="0"/>
                </a:moveTo>
                <a:lnTo>
                  <a:pt x="738792" y="0"/>
                </a:lnTo>
                <a:lnTo>
                  <a:pt x="738792" y="738792"/>
                </a:lnTo>
                <a:lnTo>
                  <a:pt x="0" y="738792"/>
                </a:lnTo>
                <a:lnTo>
                  <a:pt x="0" y="0"/>
                </a:lnTo>
                <a:close/>
              </a:path>
            </a:pathLst>
          </a:custGeom>
          <a:blipFill>
            <a:blip r:embed="rId3"/>
            <a:stretch>
              <a:fillRect/>
            </a:stretch>
          </a:blipFill>
        </p:spPr>
        <p:txBody>
          <a:bodyPr/>
          <a:lstStyle/>
          <a:p>
            <a:endParaRPr lang="fr-FR"/>
          </a:p>
        </p:txBody>
      </p:sp>
      <p:grpSp>
        <p:nvGrpSpPr>
          <p:cNvPr id="10" name="Group 10"/>
          <p:cNvGrpSpPr/>
          <p:nvPr/>
        </p:nvGrpSpPr>
        <p:grpSpPr>
          <a:xfrm rot="-10800000">
            <a:off x="6053843" y="3499873"/>
            <a:ext cx="4261086" cy="4503619"/>
            <a:chOff x="0" y="0"/>
            <a:chExt cx="2041606" cy="2157811"/>
          </a:xfrm>
        </p:grpSpPr>
        <p:sp>
          <p:nvSpPr>
            <p:cNvPr id="11" name="Freeform 11"/>
            <p:cNvSpPr/>
            <p:nvPr/>
          </p:nvSpPr>
          <p:spPr>
            <a:xfrm>
              <a:off x="0" y="0"/>
              <a:ext cx="2041606" cy="2157811"/>
            </a:xfrm>
            <a:custGeom>
              <a:avLst/>
              <a:gdLst/>
              <a:ahLst/>
              <a:cxnLst/>
              <a:rect l="l" t="t" r="r" b="b"/>
              <a:pathLst>
                <a:path w="2041606" h="2157811">
                  <a:moveTo>
                    <a:pt x="58140" y="0"/>
                  </a:moveTo>
                  <a:lnTo>
                    <a:pt x="1983466" y="0"/>
                  </a:lnTo>
                  <a:cubicBezTo>
                    <a:pt x="2015576" y="0"/>
                    <a:pt x="2041606" y="26030"/>
                    <a:pt x="2041606" y="58140"/>
                  </a:cubicBezTo>
                  <a:lnTo>
                    <a:pt x="2041606" y="2099670"/>
                  </a:lnTo>
                  <a:cubicBezTo>
                    <a:pt x="2041606" y="2131780"/>
                    <a:pt x="2015576" y="2157811"/>
                    <a:pt x="1983466" y="2157811"/>
                  </a:cubicBezTo>
                  <a:lnTo>
                    <a:pt x="58140" y="2157811"/>
                  </a:lnTo>
                  <a:cubicBezTo>
                    <a:pt x="26030" y="2157811"/>
                    <a:pt x="0" y="2131780"/>
                    <a:pt x="0" y="2099670"/>
                  </a:cubicBezTo>
                  <a:lnTo>
                    <a:pt x="0" y="58140"/>
                  </a:lnTo>
                  <a:cubicBezTo>
                    <a:pt x="0" y="26030"/>
                    <a:pt x="26030" y="0"/>
                    <a:pt x="58140" y="0"/>
                  </a:cubicBezTo>
                  <a:close/>
                </a:path>
              </a:pathLst>
            </a:custGeom>
            <a:solidFill>
              <a:srgbClr val="FFFFFF"/>
            </a:solidFill>
            <a:ln w="123825" cap="rnd">
              <a:solidFill>
                <a:srgbClr val="9397D8"/>
              </a:solidFill>
              <a:prstDash val="solid"/>
              <a:round/>
            </a:ln>
          </p:spPr>
          <p:txBody>
            <a:bodyPr/>
            <a:lstStyle/>
            <a:p>
              <a:endParaRPr lang="fr-FR"/>
            </a:p>
          </p:txBody>
        </p:sp>
        <p:sp>
          <p:nvSpPr>
            <p:cNvPr id="12" name="TextBox 12"/>
            <p:cNvSpPr txBox="1"/>
            <p:nvPr/>
          </p:nvSpPr>
          <p:spPr>
            <a:xfrm>
              <a:off x="0" y="-38100"/>
              <a:ext cx="2041606" cy="2195911"/>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13" name="Freeform 13"/>
          <p:cNvSpPr/>
          <p:nvPr/>
        </p:nvSpPr>
        <p:spPr>
          <a:xfrm>
            <a:off x="6722627" y="3499873"/>
            <a:ext cx="2923516" cy="1362653"/>
          </a:xfrm>
          <a:custGeom>
            <a:avLst/>
            <a:gdLst/>
            <a:ahLst/>
            <a:cxnLst/>
            <a:rect l="l" t="t" r="r" b="b"/>
            <a:pathLst>
              <a:path w="2923516" h="1362653">
                <a:moveTo>
                  <a:pt x="0" y="0"/>
                </a:moveTo>
                <a:lnTo>
                  <a:pt x="2923516" y="0"/>
                </a:lnTo>
                <a:lnTo>
                  <a:pt x="2923516" y="1362653"/>
                </a:lnTo>
                <a:lnTo>
                  <a:pt x="0" y="1362653"/>
                </a:lnTo>
                <a:lnTo>
                  <a:pt x="0" y="0"/>
                </a:lnTo>
                <a:close/>
              </a:path>
            </a:pathLst>
          </a:custGeom>
          <a:blipFill>
            <a:blip r:embed="rId4">
              <a:extLst>
                <a:ext uri="{96DAC541-7B7A-43D3-8B79-37D633B846F1}">
                  <asvg:svgBlip xmlns:asvg="http://schemas.microsoft.com/office/drawing/2016/SVG/main" r:embed="rId5"/>
                </a:ext>
              </a:extLst>
            </a:blip>
            <a:stretch>
              <a:fillRect t="-114545"/>
            </a:stretch>
          </a:blipFill>
          <a:ln cap="sq">
            <a:noFill/>
            <a:prstDash val="solid"/>
            <a:miter/>
          </a:ln>
        </p:spPr>
        <p:txBody>
          <a:bodyPr/>
          <a:lstStyle/>
          <a:p>
            <a:endParaRPr lang="fr-FR"/>
          </a:p>
        </p:txBody>
      </p:sp>
      <p:grpSp>
        <p:nvGrpSpPr>
          <p:cNvPr id="14" name="Group 14"/>
          <p:cNvGrpSpPr/>
          <p:nvPr/>
        </p:nvGrpSpPr>
        <p:grpSpPr>
          <a:xfrm rot="-10800000">
            <a:off x="10836602" y="3499873"/>
            <a:ext cx="4261086" cy="4503619"/>
            <a:chOff x="0" y="0"/>
            <a:chExt cx="2041606" cy="2157811"/>
          </a:xfrm>
        </p:grpSpPr>
        <p:sp>
          <p:nvSpPr>
            <p:cNvPr id="15" name="Freeform 15"/>
            <p:cNvSpPr/>
            <p:nvPr/>
          </p:nvSpPr>
          <p:spPr>
            <a:xfrm>
              <a:off x="0" y="0"/>
              <a:ext cx="2041606" cy="2157811"/>
            </a:xfrm>
            <a:custGeom>
              <a:avLst/>
              <a:gdLst/>
              <a:ahLst/>
              <a:cxnLst/>
              <a:rect l="l" t="t" r="r" b="b"/>
              <a:pathLst>
                <a:path w="2041606" h="2157811">
                  <a:moveTo>
                    <a:pt x="58140" y="0"/>
                  </a:moveTo>
                  <a:lnTo>
                    <a:pt x="1983466" y="0"/>
                  </a:lnTo>
                  <a:cubicBezTo>
                    <a:pt x="2015576" y="0"/>
                    <a:pt x="2041606" y="26030"/>
                    <a:pt x="2041606" y="58140"/>
                  </a:cubicBezTo>
                  <a:lnTo>
                    <a:pt x="2041606" y="2099670"/>
                  </a:lnTo>
                  <a:cubicBezTo>
                    <a:pt x="2041606" y="2131780"/>
                    <a:pt x="2015576" y="2157811"/>
                    <a:pt x="1983466" y="2157811"/>
                  </a:cubicBezTo>
                  <a:lnTo>
                    <a:pt x="58140" y="2157811"/>
                  </a:lnTo>
                  <a:cubicBezTo>
                    <a:pt x="26030" y="2157811"/>
                    <a:pt x="0" y="2131780"/>
                    <a:pt x="0" y="2099670"/>
                  </a:cubicBezTo>
                  <a:lnTo>
                    <a:pt x="0" y="58140"/>
                  </a:lnTo>
                  <a:cubicBezTo>
                    <a:pt x="0" y="26030"/>
                    <a:pt x="26030" y="0"/>
                    <a:pt x="58140" y="0"/>
                  </a:cubicBezTo>
                  <a:close/>
                </a:path>
              </a:pathLst>
            </a:custGeom>
            <a:solidFill>
              <a:srgbClr val="FFFFFF"/>
            </a:solidFill>
            <a:ln w="123825" cap="rnd">
              <a:solidFill>
                <a:srgbClr val="63B1DB"/>
              </a:solidFill>
              <a:prstDash val="solid"/>
              <a:round/>
            </a:ln>
          </p:spPr>
          <p:txBody>
            <a:bodyPr/>
            <a:lstStyle/>
            <a:p>
              <a:endParaRPr lang="fr-FR"/>
            </a:p>
          </p:txBody>
        </p:sp>
        <p:sp>
          <p:nvSpPr>
            <p:cNvPr id="16" name="TextBox 16"/>
            <p:cNvSpPr txBox="1"/>
            <p:nvPr/>
          </p:nvSpPr>
          <p:spPr>
            <a:xfrm>
              <a:off x="0" y="-38100"/>
              <a:ext cx="2041606" cy="2195911"/>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17" name="Freeform 17"/>
          <p:cNvSpPr/>
          <p:nvPr/>
        </p:nvSpPr>
        <p:spPr>
          <a:xfrm>
            <a:off x="11505387" y="3499873"/>
            <a:ext cx="2923516" cy="1362653"/>
          </a:xfrm>
          <a:custGeom>
            <a:avLst/>
            <a:gdLst/>
            <a:ahLst/>
            <a:cxnLst/>
            <a:rect l="l" t="t" r="r" b="b"/>
            <a:pathLst>
              <a:path w="2923516" h="1362653">
                <a:moveTo>
                  <a:pt x="0" y="0"/>
                </a:moveTo>
                <a:lnTo>
                  <a:pt x="2923516" y="0"/>
                </a:lnTo>
                <a:lnTo>
                  <a:pt x="2923516" y="1362653"/>
                </a:lnTo>
                <a:lnTo>
                  <a:pt x="0" y="1362653"/>
                </a:lnTo>
                <a:lnTo>
                  <a:pt x="0" y="0"/>
                </a:lnTo>
                <a:close/>
              </a:path>
            </a:pathLst>
          </a:custGeom>
          <a:blipFill>
            <a:blip r:embed="rId6">
              <a:extLst>
                <a:ext uri="{96DAC541-7B7A-43D3-8B79-37D633B846F1}">
                  <asvg:svgBlip xmlns:asvg="http://schemas.microsoft.com/office/drawing/2016/SVG/main" r:embed="rId7"/>
                </a:ext>
              </a:extLst>
            </a:blip>
            <a:stretch>
              <a:fillRect t="-114545"/>
            </a:stretch>
          </a:blipFill>
          <a:ln cap="sq">
            <a:noFill/>
            <a:prstDash val="solid"/>
            <a:miter/>
          </a:ln>
        </p:spPr>
        <p:txBody>
          <a:bodyPr/>
          <a:lstStyle/>
          <a:p>
            <a:endParaRPr lang="fr-FR"/>
          </a:p>
        </p:txBody>
      </p:sp>
      <p:sp>
        <p:nvSpPr>
          <p:cNvPr id="18" name="Freeform 18"/>
          <p:cNvSpPr/>
          <p:nvPr/>
        </p:nvSpPr>
        <p:spPr>
          <a:xfrm>
            <a:off x="12143203" y="4712322"/>
            <a:ext cx="1647883" cy="1647883"/>
          </a:xfrm>
          <a:custGeom>
            <a:avLst/>
            <a:gdLst/>
            <a:ahLst/>
            <a:cxnLst/>
            <a:rect l="l" t="t" r="r" b="b"/>
            <a:pathLst>
              <a:path w="1647883" h="1647883">
                <a:moveTo>
                  <a:pt x="0" y="0"/>
                </a:moveTo>
                <a:lnTo>
                  <a:pt x="1647883" y="0"/>
                </a:lnTo>
                <a:lnTo>
                  <a:pt x="1647883" y="1647883"/>
                </a:lnTo>
                <a:lnTo>
                  <a:pt x="0" y="1647883"/>
                </a:lnTo>
                <a:lnTo>
                  <a:pt x="0" y="0"/>
                </a:lnTo>
                <a:close/>
              </a:path>
            </a:pathLst>
          </a:custGeom>
          <a:blipFill>
            <a:blip r:embed="rId8"/>
            <a:stretch>
              <a:fillRect/>
            </a:stretch>
          </a:blipFill>
        </p:spPr>
        <p:txBody>
          <a:bodyPr/>
          <a:lstStyle/>
          <a:p>
            <a:endParaRPr lang="fr-FR"/>
          </a:p>
        </p:txBody>
      </p:sp>
      <p:sp>
        <p:nvSpPr>
          <p:cNvPr id="19" name="Freeform 19"/>
          <p:cNvSpPr/>
          <p:nvPr/>
        </p:nvSpPr>
        <p:spPr>
          <a:xfrm>
            <a:off x="7515434" y="4817837"/>
            <a:ext cx="1436854" cy="1436854"/>
          </a:xfrm>
          <a:custGeom>
            <a:avLst/>
            <a:gdLst/>
            <a:ahLst/>
            <a:cxnLst/>
            <a:rect l="l" t="t" r="r" b="b"/>
            <a:pathLst>
              <a:path w="1436854" h="1436854">
                <a:moveTo>
                  <a:pt x="0" y="0"/>
                </a:moveTo>
                <a:lnTo>
                  <a:pt x="1436854" y="0"/>
                </a:lnTo>
                <a:lnTo>
                  <a:pt x="1436854" y="1436854"/>
                </a:lnTo>
                <a:lnTo>
                  <a:pt x="0" y="1436854"/>
                </a:lnTo>
                <a:lnTo>
                  <a:pt x="0" y="0"/>
                </a:lnTo>
                <a:close/>
              </a:path>
            </a:pathLst>
          </a:custGeom>
          <a:blipFill>
            <a:blip r:embed="rId9"/>
            <a:stretch>
              <a:fillRect/>
            </a:stretch>
          </a:blipFill>
        </p:spPr>
        <p:txBody>
          <a:bodyPr/>
          <a:lstStyle/>
          <a:p>
            <a:endParaRPr lang="fr-FR"/>
          </a:p>
        </p:txBody>
      </p:sp>
      <p:sp>
        <p:nvSpPr>
          <p:cNvPr id="20" name="TextBox 20"/>
          <p:cNvSpPr txBox="1"/>
          <p:nvPr/>
        </p:nvSpPr>
        <p:spPr>
          <a:xfrm>
            <a:off x="919853" y="296934"/>
            <a:ext cx="13616194"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Direct features</a:t>
            </a:r>
          </a:p>
        </p:txBody>
      </p:sp>
      <p:sp>
        <p:nvSpPr>
          <p:cNvPr id="21" name="TextBox 21"/>
          <p:cNvSpPr txBox="1"/>
          <p:nvPr/>
        </p:nvSpPr>
        <p:spPr>
          <a:xfrm>
            <a:off x="11071780" y="6856873"/>
            <a:ext cx="3729741" cy="596271"/>
          </a:xfrm>
          <a:prstGeom prst="rect">
            <a:avLst/>
          </a:prstGeom>
        </p:spPr>
        <p:txBody>
          <a:bodyPr lIns="0" tIns="0" rIns="0" bIns="0" rtlCol="0" anchor="t">
            <a:spAutoFit/>
          </a:bodyPr>
          <a:lstStyle/>
          <a:p>
            <a:pPr marL="0" lvl="0" indent="0" algn="ctr">
              <a:lnSpc>
                <a:spcPts val="5024"/>
              </a:lnSpc>
            </a:pPr>
            <a:r>
              <a:rPr lang="en-US" sz="3349">
                <a:solidFill>
                  <a:srgbClr val="343432"/>
                </a:solidFill>
                <a:latin typeface="Montserrat"/>
                <a:ea typeface="Montserrat"/>
                <a:cs typeface="Montserrat"/>
                <a:sym typeface="Montserrat"/>
              </a:rPr>
              <a:t>mots consécutifs</a:t>
            </a:r>
          </a:p>
        </p:txBody>
      </p:sp>
      <p:sp>
        <p:nvSpPr>
          <p:cNvPr id="22" name="TextBox 22"/>
          <p:cNvSpPr txBox="1"/>
          <p:nvPr/>
        </p:nvSpPr>
        <p:spPr>
          <a:xfrm>
            <a:off x="11506937" y="6172676"/>
            <a:ext cx="2859427" cy="627048"/>
          </a:xfrm>
          <a:prstGeom prst="rect">
            <a:avLst/>
          </a:prstGeom>
        </p:spPr>
        <p:txBody>
          <a:bodyPr lIns="0" tIns="0" rIns="0" bIns="0" rtlCol="0" anchor="t">
            <a:spAutoFit/>
          </a:bodyPr>
          <a:lstStyle/>
          <a:p>
            <a:pPr marL="0" lvl="0" indent="0" algn="ctr">
              <a:lnSpc>
                <a:spcPts val="5001"/>
              </a:lnSpc>
              <a:spcBef>
                <a:spcPct val="0"/>
              </a:spcBef>
            </a:pPr>
            <a:r>
              <a:rPr lang="en-US" sz="3907" b="1">
                <a:solidFill>
                  <a:srgbClr val="343432"/>
                </a:solidFill>
                <a:latin typeface="Montserrat Bold"/>
                <a:ea typeface="Montserrat Bold"/>
                <a:cs typeface="Montserrat Bold"/>
                <a:sym typeface="Montserrat Bold"/>
              </a:rPr>
              <a:t>Bigram</a:t>
            </a:r>
          </a:p>
        </p:txBody>
      </p:sp>
      <p:sp>
        <p:nvSpPr>
          <p:cNvPr id="23" name="TextBox 23"/>
          <p:cNvSpPr txBox="1"/>
          <p:nvPr/>
        </p:nvSpPr>
        <p:spPr>
          <a:xfrm>
            <a:off x="12298193" y="3595462"/>
            <a:ext cx="1276915" cy="814296"/>
          </a:xfrm>
          <a:prstGeom prst="rect">
            <a:avLst/>
          </a:prstGeom>
        </p:spPr>
        <p:txBody>
          <a:bodyPr lIns="0" tIns="0" rIns="0" bIns="0" rtlCol="0" anchor="t">
            <a:spAutoFit/>
          </a:bodyPr>
          <a:lstStyle/>
          <a:p>
            <a:pPr marL="0" lvl="0" indent="0" algn="ctr">
              <a:lnSpc>
                <a:spcPts val="6668"/>
              </a:lnSpc>
              <a:spcBef>
                <a:spcPct val="0"/>
              </a:spcBef>
            </a:pPr>
            <a:r>
              <a:rPr lang="en-US" sz="5209" b="1">
                <a:solidFill>
                  <a:srgbClr val="F8F8F8"/>
                </a:solidFill>
                <a:latin typeface="Montserrat Bold"/>
                <a:ea typeface="Montserrat Bold"/>
                <a:cs typeface="Montserrat Bold"/>
                <a:sym typeface="Montserrat Bold"/>
              </a:rPr>
              <a:t>02</a:t>
            </a:r>
          </a:p>
        </p:txBody>
      </p:sp>
      <p:sp>
        <p:nvSpPr>
          <p:cNvPr id="24" name="TextBox 24"/>
          <p:cNvSpPr txBox="1"/>
          <p:nvPr/>
        </p:nvSpPr>
        <p:spPr>
          <a:xfrm>
            <a:off x="6319515" y="6856873"/>
            <a:ext cx="3729741" cy="596271"/>
          </a:xfrm>
          <a:prstGeom prst="rect">
            <a:avLst/>
          </a:prstGeom>
        </p:spPr>
        <p:txBody>
          <a:bodyPr lIns="0" tIns="0" rIns="0" bIns="0" rtlCol="0" anchor="t">
            <a:spAutoFit/>
          </a:bodyPr>
          <a:lstStyle/>
          <a:p>
            <a:pPr marL="0" lvl="0" indent="0" algn="ctr">
              <a:lnSpc>
                <a:spcPts val="5024"/>
              </a:lnSpc>
            </a:pPr>
            <a:r>
              <a:rPr lang="en-US" sz="3349">
                <a:solidFill>
                  <a:srgbClr val="343432"/>
                </a:solidFill>
                <a:latin typeface="Montserrat"/>
                <a:ea typeface="Montserrat"/>
                <a:cs typeface="Montserrat"/>
                <a:sym typeface="Montserrat"/>
              </a:rPr>
              <a:t>mots simples</a:t>
            </a:r>
          </a:p>
        </p:txBody>
      </p:sp>
      <p:sp>
        <p:nvSpPr>
          <p:cNvPr id="25" name="TextBox 25"/>
          <p:cNvSpPr txBox="1"/>
          <p:nvPr/>
        </p:nvSpPr>
        <p:spPr>
          <a:xfrm>
            <a:off x="6724178" y="6172676"/>
            <a:ext cx="2859427" cy="627048"/>
          </a:xfrm>
          <a:prstGeom prst="rect">
            <a:avLst/>
          </a:prstGeom>
        </p:spPr>
        <p:txBody>
          <a:bodyPr lIns="0" tIns="0" rIns="0" bIns="0" rtlCol="0" anchor="t">
            <a:spAutoFit/>
          </a:bodyPr>
          <a:lstStyle/>
          <a:p>
            <a:pPr marL="0" lvl="0" indent="0" algn="ctr">
              <a:lnSpc>
                <a:spcPts val="5001"/>
              </a:lnSpc>
              <a:spcBef>
                <a:spcPct val="0"/>
              </a:spcBef>
            </a:pPr>
            <a:r>
              <a:rPr lang="en-US" sz="3907" b="1">
                <a:solidFill>
                  <a:srgbClr val="343432"/>
                </a:solidFill>
                <a:latin typeface="Montserrat Bold"/>
                <a:ea typeface="Montserrat Bold"/>
                <a:cs typeface="Montserrat Bold"/>
                <a:sym typeface="Montserrat Bold"/>
              </a:rPr>
              <a:t>Unigram</a:t>
            </a:r>
          </a:p>
        </p:txBody>
      </p:sp>
      <p:sp>
        <p:nvSpPr>
          <p:cNvPr id="26" name="TextBox 26"/>
          <p:cNvSpPr txBox="1"/>
          <p:nvPr/>
        </p:nvSpPr>
        <p:spPr>
          <a:xfrm>
            <a:off x="7515434" y="3595462"/>
            <a:ext cx="1276915" cy="814296"/>
          </a:xfrm>
          <a:prstGeom prst="rect">
            <a:avLst/>
          </a:prstGeom>
        </p:spPr>
        <p:txBody>
          <a:bodyPr lIns="0" tIns="0" rIns="0" bIns="0" rtlCol="0" anchor="t">
            <a:spAutoFit/>
          </a:bodyPr>
          <a:lstStyle/>
          <a:p>
            <a:pPr marL="0" lvl="0" indent="0" algn="ctr">
              <a:lnSpc>
                <a:spcPts val="6668"/>
              </a:lnSpc>
              <a:spcBef>
                <a:spcPct val="0"/>
              </a:spcBef>
            </a:pPr>
            <a:r>
              <a:rPr lang="en-US" sz="5209" b="1">
                <a:solidFill>
                  <a:srgbClr val="F8F8F8"/>
                </a:solidFill>
                <a:latin typeface="Montserrat Bold"/>
                <a:ea typeface="Montserrat Bold"/>
                <a:cs typeface="Montserrat Bold"/>
                <a:sym typeface="Montserrat Bold"/>
              </a:rPr>
              <a:t>01</a:t>
            </a:r>
          </a:p>
        </p:txBody>
      </p:sp>
      <p:sp>
        <p:nvSpPr>
          <p:cNvPr id="27" name="TextBox 27"/>
          <p:cNvSpPr txBox="1"/>
          <p:nvPr/>
        </p:nvSpPr>
        <p:spPr>
          <a:xfrm>
            <a:off x="9304281" y="2236615"/>
            <a:ext cx="2202656" cy="854076"/>
          </a:xfrm>
          <a:prstGeom prst="rect">
            <a:avLst/>
          </a:prstGeom>
        </p:spPr>
        <p:txBody>
          <a:bodyPr lIns="0" tIns="0" rIns="0" bIns="0" rtlCol="0" anchor="t">
            <a:spAutoFit/>
          </a:bodyPr>
          <a:lstStyle/>
          <a:p>
            <a:pPr algn="ctr">
              <a:lnSpc>
                <a:spcPts val="6999"/>
              </a:lnSpc>
              <a:spcBef>
                <a:spcPct val="0"/>
              </a:spcBef>
            </a:pPr>
            <a:r>
              <a:rPr lang="en-US" sz="4999" b="1" spc="99">
                <a:solidFill>
                  <a:srgbClr val="000000"/>
                </a:solidFill>
                <a:latin typeface="Garet Bold"/>
                <a:ea typeface="Garet Bold"/>
                <a:cs typeface="Garet Bold"/>
                <a:sym typeface="Garet Bold"/>
              </a:rPr>
              <a:t>TF-IDF</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5863409" y="1729727"/>
            <a:ext cx="8672638" cy="8557273"/>
          </a:xfrm>
          <a:custGeom>
            <a:avLst/>
            <a:gdLst/>
            <a:ahLst/>
            <a:cxnLst/>
            <a:rect l="l" t="t" r="r" b="b"/>
            <a:pathLst>
              <a:path w="8672638" h="8557273">
                <a:moveTo>
                  <a:pt x="0" y="0"/>
                </a:moveTo>
                <a:lnTo>
                  <a:pt x="8672638" y="0"/>
                </a:lnTo>
                <a:lnTo>
                  <a:pt x="8672638" y="8557273"/>
                </a:lnTo>
                <a:lnTo>
                  <a:pt x="0" y="8557273"/>
                </a:lnTo>
                <a:lnTo>
                  <a:pt x="0" y="0"/>
                </a:lnTo>
                <a:close/>
              </a:path>
            </a:pathLst>
          </a:custGeom>
          <a:blipFill>
            <a:blip r:embed="rId3"/>
            <a:stretch>
              <a:fillRect t="-12768" b="-35455"/>
            </a:stretch>
          </a:blipFill>
        </p:spPr>
        <p:txBody>
          <a:bodyPr/>
          <a:lstStyle/>
          <a:p>
            <a:endParaRPr lang="fr-FR"/>
          </a:p>
        </p:txBody>
      </p:sp>
      <p:sp>
        <p:nvSpPr>
          <p:cNvPr id="6" name="TextBox 6"/>
          <p:cNvSpPr txBox="1"/>
          <p:nvPr/>
        </p:nvSpPr>
        <p:spPr>
          <a:xfrm>
            <a:off x="919853" y="296934"/>
            <a:ext cx="13616194"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Direct features</a:t>
            </a:r>
          </a:p>
        </p:txBody>
      </p:sp>
      <p:sp>
        <p:nvSpPr>
          <p:cNvPr id="7" name="TextBox 7"/>
          <p:cNvSpPr txBox="1"/>
          <p:nvPr/>
        </p:nvSpPr>
        <p:spPr>
          <a:xfrm>
            <a:off x="2590738" y="2172703"/>
            <a:ext cx="6115025" cy="581406"/>
          </a:xfrm>
          <a:prstGeom prst="rect">
            <a:avLst/>
          </a:prstGeom>
        </p:spPr>
        <p:txBody>
          <a:bodyPr lIns="0" tIns="0" rIns="0" bIns="0" rtlCol="0" anchor="t">
            <a:spAutoFit/>
          </a:bodyPr>
          <a:lstStyle/>
          <a:p>
            <a:pPr marL="0" lvl="0" indent="0" algn="l">
              <a:lnSpc>
                <a:spcPts val="4601"/>
              </a:lnSpc>
            </a:pPr>
            <a:r>
              <a:rPr lang="en-US" sz="3899" b="1" spc="-77">
                <a:solidFill>
                  <a:srgbClr val="002250"/>
                </a:solidFill>
                <a:latin typeface="League Spartan"/>
                <a:ea typeface="League Spartan"/>
                <a:cs typeface="League Spartan"/>
                <a:sym typeface="League Spartan"/>
              </a:rPr>
              <a:t>Unigram</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919853" y="296934"/>
            <a:ext cx="13616194"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Direct features</a:t>
            </a:r>
          </a:p>
        </p:txBody>
      </p:sp>
      <p:sp>
        <p:nvSpPr>
          <p:cNvPr id="6" name="TextBox 6"/>
          <p:cNvSpPr txBox="1"/>
          <p:nvPr/>
        </p:nvSpPr>
        <p:spPr>
          <a:xfrm>
            <a:off x="3028975" y="2132220"/>
            <a:ext cx="6115025" cy="581406"/>
          </a:xfrm>
          <a:prstGeom prst="rect">
            <a:avLst/>
          </a:prstGeom>
        </p:spPr>
        <p:txBody>
          <a:bodyPr lIns="0" tIns="0" rIns="0" bIns="0" rtlCol="0" anchor="t">
            <a:spAutoFit/>
          </a:bodyPr>
          <a:lstStyle/>
          <a:p>
            <a:pPr marL="0" lvl="0" indent="0" algn="l">
              <a:lnSpc>
                <a:spcPts val="4601"/>
              </a:lnSpc>
            </a:pPr>
            <a:r>
              <a:rPr lang="en-US" sz="3899" b="1" spc="-77">
                <a:solidFill>
                  <a:srgbClr val="002250"/>
                </a:solidFill>
                <a:latin typeface="League Spartan"/>
                <a:ea typeface="League Spartan"/>
                <a:cs typeface="League Spartan"/>
                <a:sym typeface="League Spartan"/>
              </a:rPr>
              <a:t>Bigram</a:t>
            </a:r>
          </a:p>
        </p:txBody>
      </p:sp>
      <p:sp>
        <p:nvSpPr>
          <p:cNvPr id="7" name="Freeform 7"/>
          <p:cNvSpPr/>
          <p:nvPr/>
        </p:nvSpPr>
        <p:spPr>
          <a:xfrm>
            <a:off x="5903516" y="1946026"/>
            <a:ext cx="8632531" cy="8340974"/>
          </a:xfrm>
          <a:custGeom>
            <a:avLst/>
            <a:gdLst/>
            <a:ahLst/>
            <a:cxnLst/>
            <a:rect l="l" t="t" r="r" b="b"/>
            <a:pathLst>
              <a:path w="8632531" h="8340974">
                <a:moveTo>
                  <a:pt x="0" y="0"/>
                </a:moveTo>
                <a:lnTo>
                  <a:pt x="8632531" y="0"/>
                </a:lnTo>
                <a:lnTo>
                  <a:pt x="8632531" y="8340974"/>
                </a:lnTo>
                <a:lnTo>
                  <a:pt x="0" y="8340974"/>
                </a:lnTo>
                <a:lnTo>
                  <a:pt x="0" y="0"/>
                </a:lnTo>
                <a:close/>
              </a:path>
            </a:pathLst>
          </a:custGeom>
          <a:blipFill>
            <a:blip r:embed="rId3"/>
            <a:stretch>
              <a:fillRect l="-239" t="-15826" b="-35072"/>
            </a:stretch>
          </a:blipFill>
        </p:spPr>
        <p:txBody>
          <a:bodyPr/>
          <a:lstStyle/>
          <a:p>
            <a:endParaRPr lang="fr-F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graphicFrame>
        <p:nvGraphicFramePr>
          <p:cNvPr id="5" name="Table 5"/>
          <p:cNvGraphicFramePr>
            <a:graphicFrameLocks noGrp="1"/>
          </p:cNvGraphicFramePr>
          <p:nvPr/>
        </p:nvGraphicFramePr>
        <p:xfrm>
          <a:off x="3075427" y="2835799"/>
          <a:ext cx="3152093" cy="3394233"/>
        </p:xfrm>
        <a:graphic>
          <a:graphicData uri="http://schemas.openxmlformats.org/drawingml/2006/table">
            <a:tbl>
              <a:tblPr/>
              <a:tblGrid>
                <a:gridCol w="823874">
                  <a:extLst>
                    <a:ext uri="{9D8B030D-6E8A-4147-A177-3AD203B41FA5}">
                      <a16:colId xmlns:a16="http://schemas.microsoft.com/office/drawing/2014/main" val="20000"/>
                    </a:ext>
                  </a:extLst>
                </a:gridCol>
              </a:tblGrid>
              <a:tr h="629188">
                <a:tc>
                  <a:txBody>
                    <a:bodyPr/>
                    <a:lstStyle/>
                    <a:p>
                      <a:pPr algn="ctr">
                        <a:lnSpc>
                          <a:spcPts val="3824"/>
                        </a:lnSpc>
                        <a:defRPr/>
                      </a:pPr>
                      <a:r>
                        <a:rPr lang="en-US" sz="2941" b="1" spc="44">
                          <a:solidFill>
                            <a:srgbClr val="191919"/>
                          </a:solidFill>
                          <a:latin typeface="Aileron Bold"/>
                          <a:ea typeface="Aileron Bold"/>
                          <a:cs typeface="Aileron Bold"/>
                          <a:sym typeface="Aileron Bold"/>
                        </a:rPr>
                        <a:t>VECTOR DISTANCE MAPPING</a:t>
                      </a:r>
                      <a:endParaRPr lang="en-US" sz="1100"/>
                    </a:p>
                  </a:txBody>
                  <a:tcPr marL="233494" marR="233494" marT="233494" marB="233494" anchor="ctr">
                    <a:lnL w="71548" cap="flat" cmpd="sng" algn="ctr">
                      <a:solidFill>
                        <a:srgbClr val="EDF0F2"/>
                      </a:solidFill>
                      <a:prstDash val="solid"/>
                      <a:round/>
                      <a:headEnd type="none" w="med" len="med"/>
                      <a:tailEnd type="none" w="med" len="med"/>
                    </a:lnL>
                    <a:lnR w="71548" cap="flat" cmpd="sng" algn="ctr">
                      <a:solidFill>
                        <a:srgbClr val="EDF0F2"/>
                      </a:solidFill>
                      <a:prstDash val="solid"/>
                      <a:round/>
                      <a:headEnd type="none" w="med" len="med"/>
                      <a:tailEnd type="none" w="med" len="med"/>
                    </a:lnR>
                    <a:lnT w="71548" cap="flat" cmpd="sng" algn="ctr">
                      <a:solidFill>
                        <a:srgbClr val="EDF0F2"/>
                      </a:solidFill>
                      <a:prstDash val="solid"/>
                      <a:round/>
                      <a:headEnd type="none" w="med" len="med"/>
                      <a:tailEnd type="none" w="med" len="med"/>
                    </a:lnT>
                    <a:lnB w="71548" cap="flat" cmpd="sng" algn="ctr">
                      <a:solidFill>
                        <a:srgbClr val="EDF0F2"/>
                      </a:solidFill>
                      <a:prstDash val="solid"/>
                      <a:round/>
                      <a:headEnd type="none" w="med" len="med"/>
                      <a:tailEnd type="none" w="med" len="med"/>
                    </a:lnB>
                  </a:tcPr>
                </a:tc>
                <a:extLst>
                  <a:ext uri="{0D108BD9-81ED-4DB2-BD59-A6C34878D82A}">
                    <a16:rowId xmlns:a16="http://schemas.microsoft.com/office/drawing/2014/main" val="10000"/>
                  </a:ext>
                </a:extLst>
              </a:tr>
              <a:tr h="2765044">
                <a:tc>
                  <a:txBody>
                    <a:bodyPr/>
                    <a:lstStyle/>
                    <a:p>
                      <a:pPr algn="ctr">
                        <a:lnSpc>
                          <a:spcPts val="3824"/>
                        </a:lnSpc>
                        <a:defRPr/>
                      </a:pPr>
                      <a:r>
                        <a:rPr lang="en-US" sz="2941" b="1" spc="44">
                          <a:solidFill>
                            <a:srgbClr val="191919"/>
                          </a:solidFill>
                          <a:latin typeface="Aileron Bold"/>
                          <a:ea typeface="Aileron Bold"/>
                          <a:cs typeface="Aileron Bold"/>
                          <a:sym typeface="Aileron Bold"/>
                        </a:rPr>
                        <a:t>VECTOR DISTANCE MAPPING</a:t>
                      </a:r>
                      <a:endParaRPr lang="en-US" sz="1100"/>
                    </a:p>
                  </a:txBody>
                  <a:tcPr marL="233494" marR="233494" marT="233494" marB="233494" anchor="ctr">
                    <a:lnL w="71548" cap="flat" cmpd="sng" algn="ctr">
                      <a:solidFill>
                        <a:srgbClr val="EDF0F2"/>
                      </a:solidFill>
                      <a:prstDash val="solid"/>
                      <a:round/>
                      <a:headEnd type="none" w="med" len="med"/>
                      <a:tailEnd type="none" w="med" len="med"/>
                    </a:lnL>
                    <a:lnR w="71548" cap="flat" cmpd="sng" algn="ctr">
                      <a:solidFill>
                        <a:srgbClr val="EDF0F2"/>
                      </a:solidFill>
                      <a:prstDash val="solid"/>
                      <a:round/>
                      <a:headEnd type="none" w="med" len="med"/>
                      <a:tailEnd type="none" w="med" len="med"/>
                    </a:lnR>
                    <a:lnT w="71548" cap="flat" cmpd="sng" algn="ctr">
                      <a:solidFill>
                        <a:srgbClr val="EDF0F2"/>
                      </a:solidFill>
                      <a:prstDash val="solid"/>
                      <a:round/>
                      <a:headEnd type="none" w="med" len="med"/>
                      <a:tailEnd type="none" w="med" len="med"/>
                    </a:lnT>
                    <a:lnB w="71548" cap="flat" cmpd="sng" algn="ctr">
                      <a:solidFill>
                        <a:srgbClr val="EDF0F2"/>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6" name="TextBox 6"/>
          <p:cNvSpPr txBox="1"/>
          <p:nvPr/>
        </p:nvSpPr>
        <p:spPr>
          <a:xfrm>
            <a:off x="919853" y="296934"/>
            <a:ext cx="13616194"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Direct features</a:t>
            </a:r>
          </a:p>
        </p:txBody>
      </p:sp>
      <p:grpSp>
        <p:nvGrpSpPr>
          <p:cNvPr id="7" name="Group 7"/>
          <p:cNvGrpSpPr/>
          <p:nvPr/>
        </p:nvGrpSpPr>
        <p:grpSpPr>
          <a:xfrm>
            <a:off x="3652749" y="1958019"/>
            <a:ext cx="1417044" cy="1109751"/>
            <a:chOff x="0" y="0"/>
            <a:chExt cx="433534" cy="339520"/>
          </a:xfrm>
        </p:grpSpPr>
        <p:sp>
          <p:nvSpPr>
            <p:cNvPr id="8" name="Freeform 8"/>
            <p:cNvSpPr/>
            <p:nvPr/>
          </p:nvSpPr>
          <p:spPr>
            <a:xfrm>
              <a:off x="0" y="0"/>
              <a:ext cx="433534" cy="339520"/>
            </a:xfrm>
            <a:custGeom>
              <a:avLst/>
              <a:gdLst/>
              <a:ahLst/>
              <a:cxnLst/>
              <a:rect l="l" t="t" r="r" b="b"/>
              <a:pathLst>
                <a:path w="433534" h="339520">
                  <a:moveTo>
                    <a:pt x="81951" y="0"/>
                  </a:moveTo>
                  <a:lnTo>
                    <a:pt x="351582" y="0"/>
                  </a:lnTo>
                  <a:cubicBezTo>
                    <a:pt x="373317" y="0"/>
                    <a:pt x="394162" y="8634"/>
                    <a:pt x="409531" y="24003"/>
                  </a:cubicBezTo>
                  <a:cubicBezTo>
                    <a:pt x="424900" y="39372"/>
                    <a:pt x="433534" y="60217"/>
                    <a:pt x="433534" y="81951"/>
                  </a:cubicBezTo>
                  <a:lnTo>
                    <a:pt x="433534" y="257569"/>
                  </a:lnTo>
                  <a:cubicBezTo>
                    <a:pt x="433534" y="279303"/>
                    <a:pt x="424900" y="300148"/>
                    <a:pt x="409531" y="315517"/>
                  </a:cubicBezTo>
                  <a:cubicBezTo>
                    <a:pt x="394162" y="330886"/>
                    <a:pt x="373317" y="339520"/>
                    <a:pt x="351582" y="339520"/>
                  </a:cubicBezTo>
                  <a:lnTo>
                    <a:pt x="81951" y="339520"/>
                  </a:lnTo>
                  <a:cubicBezTo>
                    <a:pt x="60217" y="339520"/>
                    <a:pt x="39372" y="330886"/>
                    <a:pt x="24003" y="315517"/>
                  </a:cubicBezTo>
                  <a:cubicBezTo>
                    <a:pt x="8634" y="300148"/>
                    <a:pt x="0" y="279303"/>
                    <a:pt x="0" y="257569"/>
                  </a:cubicBezTo>
                  <a:lnTo>
                    <a:pt x="0" y="81951"/>
                  </a:lnTo>
                  <a:cubicBezTo>
                    <a:pt x="0" y="60217"/>
                    <a:pt x="8634" y="39372"/>
                    <a:pt x="24003" y="24003"/>
                  </a:cubicBezTo>
                  <a:cubicBezTo>
                    <a:pt x="39372" y="8634"/>
                    <a:pt x="60217" y="0"/>
                    <a:pt x="81951" y="0"/>
                  </a:cubicBezTo>
                  <a:close/>
                </a:path>
              </a:pathLst>
            </a:custGeom>
            <a:solidFill>
              <a:srgbClr val="1C88CF"/>
            </a:solidFill>
          </p:spPr>
          <p:txBody>
            <a:bodyPr/>
            <a:lstStyle/>
            <a:p>
              <a:endParaRPr lang="fr-FR"/>
            </a:p>
          </p:txBody>
        </p:sp>
        <p:sp>
          <p:nvSpPr>
            <p:cNvPr id="9" name="TextBox 9"/>
            <p:cNvSpPr txBox="1"/>
            <p:nvPr/>
          </p:nvSpPr>
          <p:spPr>
            <a:xfrm>
              <a:off x="0" y="-28575"/>
              <a:ext cx="433534" cy="368095"/>
            </a:xfrm>
            <a:prstGeom prst="rect">
              <a:avLst/>
            </a:prstGeom>
          </p:spPr>
          <p:txBody>
            <a:bodyPr lIns="254000" tIns="254000" rIns="254000" bIns="254000" rtlCol="0" anchor="ctr"/>
            <a:lstStyle/>
            <a:p>
              <a:pPr algn="ctr">
                <a:lnSpc>
                  <a:spcPts val="3120"/>
                </a:lnSpc>
              </a:pPr>
              <a:endParaRPr/>
            </a:p>
          </p:txBody>
        </p:sp>
      </p:grpSp>
      <p:sp>
        <p:nvSpPr>
          <p:cNvPr id="10" name="Freeform 10"/>
          <p:cNvSpPr/>
          <p:nvPr/>
        </p:nvSpPr>
        <p:spPr>
          <a:xfrm>
            <a:off x="3866580" y="2029957"/>
            <a:ext cx="989381" cy="989381"/>
          </a:xfrm>
          <a:custGeom>
            <a:avLst/>
            <a:gdLst/>
            <a:ahLst/>
            <a:cxnLst/>
            <a:rect l="l" t="t" r="r" b="b"/>
            <a:pathLst>
              <a:path w="989381" h="989381">
                <a:moveTo>
                  <a:pt x="0" y="0"/>
                </a:moveTo>
                <a:lnTo>
                  <a:pt x="989381" y="0"/>
                </a:lnTo>
                <a:lnTo>
                  <a:pt x="989381" y="989382"/>
                </a:lnTo>
                <a:lnTo>
                  <a:pt x="0" y="989382"/>
                </a:lnTo>
                <a:lnTo>
                  <a:pt x="0" y="0"/>
                </a:lnTo>
                <a:close/>
              </a:path>
            </a:pathLst>
          </a:custGeom>
          <a:blipFill>
            <a:blip r:embed="rId3"/>
            <a:stretch>
              <a:fillRect/>
            </a:stretch>
          </a:blipFill>
        </p:spPr>
        <p:txBody>
          <a:bodyPr/>
          <a:lstStyle/>
          <a:p>
            <a:endParaRPr lang="fr-FR"/>
          </a:p>
        </p:txBody>
      </p:sp>
      <p:grpSp>
        <p:nvGrpSpPr>
          <p:cNvPr id="11" name="Group 11"/>
          <p:cNvGrpSpPr/>
          <p:nvPr/>
        </p:nvGrpSpPr>
        <p:grpSpPr>
          <a:xfrm rot="-10800000">
            <a:off x="7068333" y="1958019"/>
            <a:ext cx="5312140" cy="6370962"/>
            <a:chOff x="0" y="0"/>
            <a:chExt cx="2041606" cy="2448541"/>
          </a:xfrm>
        </p:grpSpPr>
        <p:sp>
          <p:nvSpPr>
            <p:cNvPr id="12" name="Freeform 12"/>
            <p:cNvSpPr/>
            <p:nvPr/>
          </p:nvSpPr>
          <p:spPr>
            <a:xfrm>
              <a:off x="0" y="0"/>
              <a:ext cx="2041606" cy="2448541"/>
            </a:xfrm>
            <a:custGeom>
              <a:avLst/>
              <a:gdLst/>
              <a:ahLst/>
              <a:cxnLst/>
              <a:rect l="l" t="t" r="r" b="b"/>
              <a:pathLst>
                <a:path w="2041606" h="2448541">
                  <a:moveTo>
                    <a:pt x="46637" y="0"/>
                  </a:moveTo>
                  <a:lnTo>
                    <a:pt x="1994969" y="0"/>
                  </a:lnTo>
                  <a:cubicBezTo>
                    <a:pt x="2020726" y="0"/>
                    <a:pt x="2041606" y="20880"/>
                    <a:pt x="2041606" y="46637"/>
                  </a:cubicBezTo>
                  <a:lnTo>
                    <a:pt x="2041606" y="2401904"/>
                  </a:lnTo>
                  <a:cubicBezTo>
                    <a:pt x="2041606" y="2427661"/>
                    <a:pt x="2020726" y="2448541"/>
                    <a:pt x="1994969" y="2448541"/>
                  </a:cubicBezTo>
                  <a:lnTo>
                    <a:pt x="46637" y="2448541"/>
                  </a:lnTo>
                  <a:cubicBezTo>
                    <a:pt x="20880" y="2448541"/>
                    <a:pt x="0" y="2427661"/>
                    <a:pt x="0" y="2401904"/>
                  </a:cubicBezTo>
                  <a:lnTo>
                    <a:pt x="0" y="46637"/>
                  </a:lnTo>
                  <a:cubicBezTo>
                    <a:pt x="0" y="20880"/>
                    <a:pt x="20880" y="0"/>
                    <a:pt x="46637" y="0"/>
                  </a:cubicBezTo>
                  <a:close/>
                </a:path>
              </a:pathLst>
            </a:custGeom>
            <a:solidFill>
              <a:srgbClr val="FFFFFF"/>
            </a:solidFill>
            <a:ln w="123825" cap="rnd">
              <a:solidFill>
                <a:srgbClr val="9397D8"/>
              </a:solidFill>
              <a:prstDash val="solid"/>
              <a:round/>
            </a:ln>
          </p:spPr>
          <p:txBody>
            <a:bodyPr/>
            <a:lstStyle/>
            <a:p>
              <a:endParaRPr lang="fr-FR"/>
            </a:p>
          </p:txBody>
        </p:sp>
        <p:sp>
          <p:nvSpPr>
            <p:cNvPr id="13" name="TextBox 13"/>
            <p:cNvSpPr txBox="1"/>
            <p:nvPr/>
          </p:nvSpPr>
          <p:spPr>
            <a:xfrm>
              <a:off x="0" y="-38100"/>
              <a:ext cx="2041606" cy="2486641"/>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14" name="Freeform 14"/>
          <p:cNvSpPr/>
          <p:nvPr/>
        </p:nvSpPr>
        <p:spPr>
          <a:xfrm>
            <a:off x="7902083" y="1958019"/>
            <a:ext cx="3644641" cy="1698770"/>
          </a:xfrm>
          <a:custGeom>
            <a:avLst/>
            <a:gdLst/>
            <a:ahLst/>
            <a:cxnLst/>
            <a:rect l="l" t="t" r="r" b="b"/>
            <a:pathLst>
              <a:path w="3644641" h="1698770">
                <a:moveTo>
                  <a:pt x="0" y="0"/>
                </a:moveTo>
                <a:lnTo>
                  <a:pt x="3644640" y="0"/>
                </a:lnTo>
                <a:lnTo>
                  <a:pt x="3644640" y="1698770"/>
                </a:lnTo>
                <a:lnTo>
                  <a:pt x="0" y="1698770"/>
                </a:lnTo>
                <a:lnTo>
                  <a:pt x="0" y="0"/>
                </a:lnTo>
                <a:close/>
              </a:path>
            </a:pathLst>
          </a:custGeom>
          <a:blipFill>
            <a:blip r:embed="rId4">
              <a:extLst>
                <a:ext uri="{96DAC541-7B7A-43D3-8B79-37D633B846F1}">
                  <asvg:svgBlip xmlns:asvg="http://schemas.microsoft.com/office/drawing/2016/SVG/main" r:embed="rId5"/>
                </a:ext>
              </a:extLst>
            </a:blip>
            <a:stretch>
              <a:fillRect t="-114545"/>
            </a:stretch>
          </a:blipFill>
          <a:ln cap="sq">
            <a:noFill/>
            <a:prstDash val="solid"/>
            <a:miter/>
          </a:ln>
        </p:spPr>
        <p:txBody>
          <a:bodyPr/>
          <a:lstStyle/>
          <a:p>
            <a:endParaRPr lang="fr-FR"/>
          </a:p>
        </p:txBody>
      </p:sp>
      <p:sp>
        <p:nvSpPr>
          <p:cNvPr id="15" name="TextBox 15"/>
          <p:cNvSpPr txBox="1"/>
          <p:nvPr/>
        </p:nvSpPr>
        <p:spPr>
          <a:xfrm>
            <a:off x="7737048" y="4545263"/>
            <a:ext cx="4643426" cy="3747216"/>
          </a:xfrm>
          <a:prstGeom prst="rect">
            <a:avLst/>
          </a:prstGeom>
        </p:spPr>
        <p:txBody>
          <a:bodyPr lIns="0" tIns="0" rIns="0" bIns="0" rtlCol="0" anchor="t">
            <a:spAutoFit/>
          </a:bodyPr>
          <a:lstStyle/>
          <a:p>
            <a:pPr algn="l">
              <a:lnSpc>
                <a:spcPts val="3370"/>
              </a:lnSpc>
            </a:pPr>
            <a:endParaRPr/>
          </a:p>
          <a:p>
            <a:pPr marL="485147" lvl="1" indent="-242574" algn="l">
              <a:lnSpc>
                <a:spcPts val="3370"/>
              </a:lnSpc>
              <a:buFont typeface="Arial"/>
              <a:buChar char="•"/>
            </a:pPr>
            <a:r>
              <a:rPr lang="en-US" sz="2247" b="1">
                <a:solidFill>
                  <a:srgbClr val="343432"/>
                </a:solidFill>
                <a:latin typeface="Montserrat Bold"/>
                <a:ea typeface="Montserrat Bold"/>
                <a:cs typeface="Montserrat Bold"/>
                <a:sym typeface="Montserrat Bold"/>
              </a:rPr>
              <a:t>Prédit les mots voisins </a:t>
            </a:r>
          </a:p>
          <a:p>
            <a:pPr algn="l">
              <a:lnSpc>
                <a:spcPts val="3370"/>
              </a:lnSpc>
            </a:pPr>
            <a:endParaRPr lang="en-US" sz="2247" b="1">
              <a:solidFill>
                <a:srgbClr val="343432"/>
              </a:solidFill>
              <a:latin typeface="Montserrat Bold"/>
              <a:ea typeface="Montserrat Bold"/>
              <a:cs typeface="Montserrat Bold"/>
              <a:sym typeface="Montserrat Bold"/>
            </a:endParaRPr>
          </a:p>
          <a:p>
            <a:pPr marL="485147" lvl="1" indent="-242574" algn="l">
              <a:lnSpc>
                <a:spcPts val="3370"/>
              </a:lnSpc>
              <a:buFont typeface="Arial"/>
              <a:buChar char="•"/>
            </a:pPr>
            <a:r>
              <a:rPr lang="en-US" sz="2247" b="1">
                <a:solidFill>
                  <a:srgbClr val="343432"/>
                </a:solidFill>
                <a:latin typeface="Montserrat Bold"/>
                <a:ea typeface="Montserrat Bold"/>
                <a:cs typeface="Montserrat Bold"/>
                <a:sym typeface="Montserrat Bold"/>
              </a:rPr>
              <a:t>Similarité sémantique</a:t>
            </a:r>
          </a:p>
          <a:p>
            <a:pPr algn="l">
              <a:lnSpc>
                <a:spcPts val="3370"/>
              </a:lnSpc>
            </a:pPr>
            <a:endParaRPr lang="en-US" sz="2247" b="1">
              <a:solidFill>
                <a:srgbClr val="343432"/>
              </a:solidFill>
              <a:latin typeface="Montserrat Bold"/>
              <a:ea typeface="Montserrat Bold"/>
              <a:cs typeface="Montserrat Bold"/>
              <a:sym typeface="Montserrat Bold"/>
            </a:endParaRPr>
          </a:p>
          <a:p>
            <a:pPr marL="485147" lvl="1" indent="-242574" algn="l">
              <a:lnSpc>
                <a:spcPts val="3370"/>
              </a:lnSpc>
              <a:buFont typeface="Arial"/>
              <a:buChar char="•"/>
            </a:pPr>
            <a:r>
              <a:rPr lang="en-US" sz="2247" b="1">
                <a:solidFill>
                  <a:srgbClr val="343432"/>
                </a:solidFill>
                <a:latin typeface="Montserrat Bold"/>
                <a:ea typeface="Montserrat Bold"/>
                <a:cs typeface="Montserrat Bold"/>
                <a:sym typeface="Montserrat Bold"/>
              </a:rPr>
              <a:t>N-grammes caractères </a:t>
            </a:r>
          </a:p>
          <a:p>
            <a:pPr algn="l">
              <a:lnSpc>
                <a:spcPts val="3370"/>
              </a:lnSpc>
            </a:pPr>
            <a:endParaRPr lang="en-US" sz="2247" b="1">
              <a:solidFill>
                <a:srgbClr val="343432"/>
              </a:solidFill>
              <a:latin typeface="Montserrat Bold"/>
              <a:ea typeface="Montserrat Bold"/>
              <a:cs typeface="Montserrat Bold"/>
              <a:sym typeface="Montserrat Bold"/>
            </a:endParaRPr>
          </a:p>
          <a:p>
            <a:pPr marL="485147" lvl="1" indent="-242574" algn="l">
              <a:lnSpc>
                <a:spcPts val="3370"/>
              </a:lnSpc>
              <a:buFont typeface="Arial"/>
              <a:buChar char="•"/>
            </a:pPr>
            <a:r>
              <a:rPr lang="en-US" sz="2247" b="1">
                <a:solidFill>
                  <a:srgbClr val="343432"/>
                </a:solidFill>
                <a:latin typeface="Montserrat Bold"/>
                <a:ea typeface="Montserrat Bold"/>
                <a:cs typeface="Montserrat Bold"/>
                <a:sym typeface="Montserrat Bold"/>
              </a:rPr>
              <a:t>Sens morphologique</a:t>
            </a:r>
          </a:p>
          <a:p>
            <a:pPr algn="l">
              <a:lnSpc>
                <a:spcPts val="3370"/>
              </a:lnSpc>
            </a:pPr>
            <a:endParaRPr lang="en-US" sz="2247" b="1">
              <a:solidFill>
                <a:srgbClr val="343432"/>
              </a:solidFill>
              <a:latin typeface="Montserrat Bold"/>
              <a:ea typeface="Montserrat Bold"/>
              <a:cs typeface="Montserrat Bold"/>
              <a:sym typeface="Montserrat Bold"/>
            </a:endParaRPr>
          </a:p>
        </p:txBody>
      </p:sp>
      <p:sp>
        <p:nvSpPr>
          <p:cNvPr id="16" name="TextBox 16"/>
          <p:cNvSpPr txBox="1"/>
          <p:nvPr/>
        </p:nvSpPr>
        <p:spPr>
          <a:xfrm>
            <a:off x="8322193" y="3687131"/>
            <a:ext cx="2865934" cy="572382"/>
          </a:xfrm>
          <a:prstGeom prst="rect">
            <a:avLst/>
          </a:prstGeom>
        </p:spPr>
        <p:txBody>
          <a:bodyPr lIns="0" tIns="0" rIns="0" bIns="0" rtlCol="0" anchor="t">
            <a:spAutoFit/>
          </a:bodyPr>
          <a:lstStyle/>
          <a:p>
            <a:pPr marL="0" lvl="0" indent="0" algn="ctr">
              <a:lnSpc>
                <a:spcPts val="4697"/>
              </a:lnSpc>
              <a:spcBef>
                <a:spcPct val="0"/>
              </a:spcBef>
            </a:pPr>
            <a:r>
              <a:rPr lang="en-US" sz="3669" b="1">
                <a:solidFill>
                  <a:srgbClr val="343432"/>
                </a:solidFill>
                <a:latin typeface="Montserrat Bold"/>
                <a:ea typeface="Montserrat Bold"/>
                <a:cs typeface="Montserrat Bold"/>
                <a:sym typeface="Montserrat Bold"/>
              </a:rPr>
              <a:t>FastText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99A5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00610" y="230809"/>
            <a:ext cx="3549544" cy="3549544"/>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gradFill rotWithShape="1">
              <a:gsLst>
                <a:gs pos="0">
                  <a:srgbClr val="1119C2">
                    <a:alpha val="100000"/>
                  </a:srgbClr>
                </a:gs>
                <a:gs pos="100000">
                  <a:srgbClr val="2932FF">
                    <a:alpha val="100000"/>
                  </a:srgbClr>
                </a:gs>
              </a:gsLst>
              <a:lin ang="0"/>
            </a:gradFill>
          </p:spPr>
          <p:txBody>
            <a:bodyPr/>
            <a:lstStyle/>
            <a:p>
              <a:endParaRPr lang="fr-FR"/>
            </a:p>
          </p:txBody>
        </p:sp>
      </p:grpSp>
      <p:grpSp>
        <p:nvGrpSpPr>
          <p:cNvPr id="4" name="Group 4"/>
          <p:cNvGrpSpPr>
            <a:grpSpLocks noChangeAspect="1"/>
          </p:cNvGrpSpPr>
          <p:nvPr/>
        </p:nvGrpSpPr>
        <p:grpSpPr>
          <a:xfrm>
            <a:off x="7747893" y="9305382"/>
            <a:ext cx="3549544" cy="3549544"/>
            <a:chOff x="0" y="0"/>
            <a:chExt cx="1708150" cy="1708150"/>
          </a:xfrm>
        </p:grpSpPr>
        <p:sp>
          <p:nvSpPr>
            <p:cNvPr id="5" name="Freeform 5"/>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txBody>
            <a:bodyPr/>
            <a:lstStyle/>
            <a:p>
              <a:endParaRPr lang="fr-FR"/>
            </a:p>
          </p:txBody>
        </p:sp>
      </p:grpSp>
      <p:grpSp>
        <p:nvGrpSpPr>
          <p:cNvPr id="6" name="Group 6"/>
          <p:cNvGrpSpPr>
            <a:grpSpLocks noChangeAspect="1"/>
          </p:cNvGrpSpPr>
          <p:nvPr/>
        </p:nvGrpSpPr>
        <p:grpSpPr>
          <a:xfrm>
            <a:off x="14268953" y="-2153588"/>
            <a:ext cx="3549544" cy="3549544"/>
            <a:chOff x="0" y="0"/>
            <a:chExt cx="1708150" cy="1708150"/>
          </a:xfrm>
        </p:grpSpPr>
        <p:sp>
          <p:nvSpPr>
            <p:cNvPr id="7" name="Freeform 7"/>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txBody>
            <a:bodyPr/>
            <a:lstStyle/>
            <a:p>
              <a:endParaRPr lang="fr-FR"/>
            </a:p>
          </p:txBody>
        </p:sp>
      </p:grpSp>
      <p:grpSp>
        <p:nvGrpSpPr>
          <p:cNvPr id="8" name="Group 8"/>
          <p:cNvGrpSpPr/>
          <p:nvPr/>
        </p:nvGrpSpPr>
        <p:grpSpPr>
          <a:xfrm>
            <a:off x="16043725" y="8042725"/>
            <a:ext cx="1215575" cy="121557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gradFill rotWithShape="1">
              <a:gsLst>
                <a:gs pos="0">
                  <a:srgbClr val="1119C2">
                    <a:alpha val="100000"/>
                  </a:srgbClr>
                </a:gs>
                <a:gs pos="100000">
                  <a:srgbClr val="2932FF">
                    <a:alpha val="100000"/>
                  </a:srgbClr>
                </a:gs>
              </a:gsLst>
              <a:lin ang="0"/>
            </a:gradFill>
            <a:ln cap="sq">
              <a:noFill/>
              <a:prstDash val="solid"/>
              <a:miter/>
            </a:ln>
          </p:spPr>
          <p:txBody>
            <a:bodyPr/>
            <a:lstStyle/>
            <a:p>
              <a:endParaRPr lang="fr-FR"/>
            </a:p>
          </p:txBody>
        </p:sp>
        <p:sp>
          <p:nvSpPr>
            <p:cNvPr id="10" name="TextBox 10"/>
            <p:cNvSpPr txBox="1"/>
            <p:nvPr/>
          </p:nvSpPr>
          <p:spPr>
            <a:xfrm>
              <a:off x="127000" y="60325"/>
              <a:ext cx="558800" cy="625475"/>
            </a:xfrm>
            <a:prstGeom prst="rect">
              <a:avLst/>
            </a:prstGeom>
          </p:spPr>
          <p:txBody>
            <a:bodyPr lIns="50800" tIns="50800" rIns="50800" bIns="50800" rtlCol="0" anchor="ctr"/>
            <a:lstStyle/>
            <a:p>
              <a:pPr algn="ctr">
                <a:lnSpc>
                  <a:spcPts val="3600"/>
                </a:lnSpc>
              </a:pPr>
              <a:endParaRPr/>
            </a:p>
          </p:txBody>
        </p:sp>
      </p:grpSp>
      <p:sp>
        <p:nvSpPr>
          <p:cNvPr id="11" name="TextBox 11"/>
          <p:cNvSpPr txBox="1"/>
          <p:nvPr/>
        </p:nvSpPr>
        <p:spPr>
          <a:xfrm>
            <a:off x="1994407" y="2940895"/>
            <a:ext cx="14299185" cy="4490934"/>
          </a:xfrm>
          <a:prstGeom prst="rect">
            <a:avLst/>
          </a:prstGeom>
        </p:spPr>
        <p:txBody>
          <a:bodyPr lIns="0" tIns="0" rIns="0" bIns="0" rtlCol="0" anchor="t">
            <a:spAutoFit/>
          </a:bodyPr>
          <a:lstStyle/>
          <a:p>
            <a:pPr algn="ctr">
              <a:lnSpc>
                <a:spcPts val="11734"/>
              </a:lnSpc>
            </a:pPr>
            <a:r>
              <a:rPr lang="en-US" sz="10572" b="1">
                <a:solidFill>
                  <a:srgbClr val="FFFFFF"/>
                </a:solidFill>
                <a:latin typeface="Montserrat Ultra-Bold"/>
                <a:ea typeface="Montserrat Ultra-Bold"/>
                <a:cs typeface="Montserrat Ultra-Bold"/>
                <a:sym typeface="Montserrat Ultra-Bold"/>
              </a:rPr>
              <a:t>Modélisation </a:t>
            </a:r>
          </a:p>
          <a:p>
            <a:pPr algn="ctr">
              <a:lnSpc>
                <a:spcPts val="11734"/>
              </a:lnSpc>
            </a:pPr>
            <a:r>
              <a:rPr lang="en-US" sz="10572" b="1">
                <a:solidFill>
                  <a:srgbClr val="FFFFFF"/>
                </a:solidFill>
                <a:latin typeface="Montserrat Ultra-Bold"/>
                <a:ea typeface="Montserrat Ultra-Bold"/>
                <a:cs typeface="Montserrat Ultra-Bold"/>
                <a:sym typeface="Montserrat Ultra-Bold"/>
              </a:rPr>
              <a:t>ET</a:t>
            </a:r>
          </a:p>
          <a:p>
            <a:pPr algn="ctr">
              <a:lnSpc>
                <a:spcPts val="11734"/>
              </a:lnSpc>
            </a:pPr>
            <a:r>
              <a:rPr lang="en-US" sz="10572" b="1">
                <a:solidFill>
                  <a:srgbClr val="FFFFFF"/>
                </a:solidFill>
                <a:latin typeface="Montserrat Ultra-Bold"/>
                <a:ea typeface="Montserrat Ultra-Bold"/>
                <a:cs typeface="Montserrat Ultra-Bold"/>
                <a:sym typeface="Montserrat Ultra-Bold"/>
              </a:rPr>
              <a:t> Pipelines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240974" y="8397019"/>
            <a:ext cx="915323" cy="80965"/>
            <a:chOff x="0" y="0"/>
            <a:chExt cx="241073" cy="21324"/>
          </a:xfrm>
        </p:grpSpPr>
        <p:sp>
          <p:nvSpPr>
            <p:cNvPr id="6" name="Freeform 6"/>
            <p:cNvSpPr/>
            <p:nvPr/>
          </p:nvSpPr>
          <p:spPr>
            <a:xfrm>
              <a:off x="0" y="0"/>
              <a:ext cx="241073" cy="21324"/>
            </a:xfrm>
            <a:custGeom>
              <a:avLst/>
              <a:gdLst/>
              <a:ahLst/>
              <a:cxnLst/>
              <a:rect l="l" t="t" r="r" b="b"/>
              <a:pathLst>
                <a:path w="241073" h="21324">
                  <a:moveTo>
                    <a:pt x="0" y="0"/>
                  </a:moveTo>
                  <a:lnTo>
                    <a:pt x="241073" y="0"/>
                  </a:lnTo>
                  <a:lnTo>
                    <a:pt x="241073" y="21324"/>
                  </a:lnTo>
                  <a:lnTo>
                    <a:pt x="0" y="21324"/>
                  </a:lnTo>
                  <a:close/>
                </a:path>
              </a:pathLst>
            </a:custGeom>
            <a:solidFill>
              <a:srgbClr val="002250"/>
            </a:solidFill>
          </p:spPr>
          <p:txBody>
            <a:bodyPr/>
            <a:lstStyle/>
            <a:p>
              <a:endParaRPr lang="fr-FR"/>
            </a:p>
          </p:txBody>
        </p:sp>
        <p:sp>
          <p:nvSpPr>
            <p:cNvPr id="7" name="TextBox 7"/>
            <p:cNvSpPr txBox="1"/>
            <p:nvPr/>
          </p:nvSpPr>
          <p:spPr>
            <a:xfrm>
              <a:off x="0" y="-38100"/>
              <a:ext cx="241073" cy="59424"/>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6529806" y="8397019"/>
            <a:ext cx="915323" cy="80965"/>
            <a:chOff x="0" y="0"/>
            <a:chExt cx="241073" cy="21324"/>
          </a:xfrm>
        </p:grpSpPr>
        <p:sp>
          <p:nvSpPr>
            <p:cNvPr id="9" name="Freeform 9"/>
            <p:cNvSpPr/>
            <p:nvPr/>
          </p:nvSpPr>
          <p:spPr>
            <a:xfrm>
              <a:off x="0" y="0"/>
              <a:ext cx="241073" cy="21324"/>
            </a:xfrm>
            <a:custGeom>
              <a:avLst/>
              <a:gdLst/>
              <a:ahLst/>
              <a:cxnLst/>
              <a:rect l="l" t="t" r="r" b="b"/>
              <a:pathLst>
                <a:path w="241073" h="21324">
                  <a:moveTo>
                    <a:pt x="0" y="0"/>
                  </a:moveTo>
                  <a:lnTo>
                    <a:pt x="241073" y="0"/>
                  </a:lnTo>
                  <a:lnTo>
                    <a:pt x="241073" y="21324"/>
                  </a:lnTo>
                  <a:lnTo>
                    <a:pt x="0" y="21324"/>
                  </a:lnTo>
                  <a:close/>
                </a:path>
              </a:pathLst>
            </a:custGeom>
            <a:solidFill>
              <a:srgbClr val="002250"/>
            </a:solidFill>
          </p:spPr>
          <p:txBody>
            <a:bodyPr/>
            <a:lstStyle/>
            <a:p>
              <a:endParaRPr lang="fr-FR"/>
            </a:p>
          </p:txBody>
        </p:sp>
        <p:sp>
          <p:nvSpPr>
            <p:cNvPr id="10" name="TextBox 10"/>
            <p:cNvSpPr txBox="1"/>
            <p:nvPr/>
          </p:nvSpPr>
          <p:spPr>
            <a:xfrm>
              <a:off x="0" y="-38100"/>
              <a:ext cx="241073" cy="59424"/>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5151276" y="8356537"/>
            <a:ext cx="915323" cy="80965"/>
            <a:chOff x="0" y="0"/>
            <a:chExt cx="241073" cy="21324"/>
          </a:xfrm>
        </p:grpSpPr>
        <p:sp>
          <p:nvSpPr>
            <p:cNvPr id="12" name="Freeform 12"/>
            <p:cNvSpPr/>
            <p:nvPr/>
          </p:nvSpPr>
          <p:spPr>
            <a:xfrm>
              <a:off x="0" y="0"/>
              <a:ext cx="241073" cy="21324"/>
            </a:xfrm>
            <a:custGeom>
              <a:avLst/>
              <a:gdLst/>
              <a:ahLst/>
              <a:cxnLst/>
              <a:rect l="l" t="t" r="r" b="b"/>
              <a:pathLst>
                <a:path w="241073" h="21324">
                  <a:moveTo>
                    <a:pt x="0" y="0"/>
                  </a:moveTo>
                  <a:lnTo>
                    <a:pt x="241073" y="0"/>
                  </a:lnTo>
                  <a:lnTo>
                    <a:pt x="241073" y="21324"/>
                  </a:lnTo>
                  <a:lnTo>
                    <a:pt x="0" y="21324"/>
                  </a:lnTo>
                  <a:close/>
                </a:path>
              </a:pathLst>
            </a:custGeom>
            <a:solidFill>
              <a:srgbClr val="002250"/>
            </a:solidFill>
          </p:spPr>
          <p:txBody>
            <a:bodyPr/>
            <a:lstStyle/>
            <a:p>
              <a:endParaRPr lang="fr-FR"/>
            </a:p>
          </p:txBody>
        </p:sp>
        <p:sp>
          <p:nvSpPr>
            <p:cNvPr id="13" name="TextBox 13"/>
            <p:cNvSpPr txBox="1"/>
            <p:nvPr/>
          </p:nvSpPr>
          <p:spPr>
            <a:xfrm>
              <a:off x="0" y="-38100"/>
              <a:ext cx="241073" cy="59424"/>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0870005" y="8356537"/>
            <a:ext cx="915323" cy="80965"/>
            <a:chOff x="0" y="0"/>
            <a:chExt cx="241073" cy="21324"/>
          </a:xfrm>
        </p:grpSpPr>
        <p:sp>
          <p:nvSpPr>
            <p:cNvPr id="15" name="Freeform 15"/>
            <p:cNvSpPr/>
            <p:nvPr/>
          </p:nvSpPr>
          <p:spPr>
            <a:xfrm>
              <a:off x="0" y="0"/>
              <a:ext cx="241073" cy="21324"/>
            </a:xfrm>
            <a:custGeom>
              <a:avLst/>
              <a:gdLst/>
              <a:ahLst/>
              <a:cxnLst/>
              <a:rect l="l" t="t" r="r" b="b"/>
              <a:pathLst>
                <a:path w="241073" h="21324">
                  <a:moveTo>
                    <a:pt x="0" y="0"/>
                  </a:moveTo>
                  <a:lnTo>
                    <a:pt x="241073" y="0"/>
                  </a:lnTo>
                  <a:lnTo>
                    <a:pt x="241073" y="21324"/>
                  </a:lnTo>
                  <a:lnTo>
                    <a:pt x="0" y="21324"/>
                  </a:lnTo>
                  <a:close/>
                </a:path>
              </a:pathLst>
            </a:custGeom>
            <a:solidFill>
              <a:srgbClr val="002250"/>
            </a:solidFill>
          </p:spPr>
          <p:txBody>
            <a:bodyPr/>
            <a:lstStyle/>
            <a:p>
              <a:endParaRPr lang="fr-FR"/>
            </a:p>
          </p:txBody>
        </p:sp>
        <p:sp>
          <p:nvSpPr>
            <p:cNvPr id="16" name="TextBox 16"/>
            <p:cNvSpPr txBox="1"/>
            <p:nvPr/>
          </p:nvSpPr>
          <p:spPr>
            <a:xfrm>
              <a:off x="0" y="-38100"/>
              <a:ext cx="241073" cy="59424"/>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1999501" y="5312162"/>
            <a:ext cx="1969888" cy="1945264"/>
          </a:xfrm>
          <a:custGeom>
            <a:avLst/>
            <a:gdLst/>
            <a:ahLst/>
            <a:cxnLst/>
            <a:rect l="l" t="t" r="r" b="b"/>
            <a:pathLst>
              <a:path w="1969888" h="1945264">
                <a:moveTo>
                  <a:pt x="0" y="0"/>
                </a:moveTo>
                <a:lnTo>
                  <a:pt x="1969888" y="0"/>
                </a:lnTo>
                <a:lnTo>
                  <a:pt x="1969888" y="1945265"/>
                </a:lnTo>
                <a:lnTo>
                  <a:pt x="0" y="1945265"/>
                </a:lnTo>
                <a:lnTo>
                  <a:pt x="0" y="0"/>
                </a:lnTo>
                <a:close/>
              </a:path>
            </a:pathLst>
          </a:custGeom>
          <a:blipFill>
            <a:blip r:embed="rId3"/>
            <a:stretch>
              <a:fillRect/>
            </a:stretch>
          </a:blipFill>
        </p:spPr>
        <p:txBody>
          <a:bodyPr/>
          <a:lstStyle/>
          <a:p>
            <a:endParaRPr lang="fr-FR"/>
          </a:p>
        </p:txBody>
      </p:sp>
      <p:sp>
        <p:nvSpPr>
          <p:cNvPr id="18" name="Freeform 18"/>
          <p:cNvSpPr/>
          <p:nvPr/>
        </p:nvSpPr>
        <p:spPr>
          <a:xfrm>
            <a:off x="6058778" y="5415396"/>
            <a:ext cx="1882024" cy="1842031"/>
          </a:xfrm>
          <a:custGeom>
            <a:avLst/>
            <a:gdLst/>
            <a:ahLst/>
            <a:cxnLst/>
            <a:rect l="l" t="t" r="r" b="b"/>
            <a:pathLst>
              <a:path w="1882024" h="1842031">
                <a:moveTo>
                  <a:pt x="0" y="0"/>
                </a:moveTo>
                <a:lnTo>
                  <a:pt x="1882024" y="0"/>
                </a:lnTo>
                <a:lnTo>
                  <a:pt x="1882024" y="1842031"/>
                </a:lnTo>
                <a:lnTo>
                  <a:pt x="0" y="1842031"/>
                </a:lnTo>
                <a:lnTo>
                  <a:pt x="0" y="0"/>
                </a:lnTo>
                <a:close/>
              </a:path>
            </a:pathLst>
          </a:custGeom>
          <a:blipFill>
            <a:blip r:embed="rId4"/>
            <a:stretch>
              <a:fillRect/>
            </a:stretch>
          </a:blipFill>
        </p:spPr>
        <p:txBody>
          <a:bodyPr/>
          <a:lstStyle/>
          <a:p>
            <a:endParaRPr lang="fr-FR"/>
          </a:p>
        </p:txBody>
      </p:sp>
      <p:sp>
        <p:nvSpPr>
          <p:cNvPr id="19" name="Freeform 19"/>
          <p:cNvSpPr/>
          <p:nvPr/>
        </p:nvSpPr>
        <p:spPr>
          <a:xfrm>
            <a:off x="10233301" y="5312162"/>
            <a:ext cx="2077467" cy="1945264"/>
          </a:xfrm>
          <a:custGeom>
            <a:avLst/>
            <a:gdLst/>
            <a:ahLst/>
            <a:cxnLst/>
            <a:rect l="l" t="t" r="r" b="b"/>
            <a:pathLst>
              <a:path w="2077467" h="1945264">
                <a:moveTo>
                  <a:pt x="0" y="0"/>
                </a:moveTo>
                <a:lnTo>
                  <a:pt x="2077467" y="0"/>
                </a:lnTo>
                <a:lnTo>
                  <a:pt x="2077467" y="1945265"/>
                </a:lnTo>
                <a:lnTo>
                  <a:pt x="0" y="19452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20" name="Freeform 20"/>
          <p:cNvSpPr/>
          <p:nvPr/>
        </p:nvSpPr>
        <p:spPr>
          <a:xfrm>
            <a:off x="14636306" y="5363779"/>
            <a:ext cx="1945264" cy="1945264"/>
          </a:xfrm>
          <a:custGeom>
            <a:avLst/>
            <a:gdLst/>
            <a:ahLst/>
            <a:cxnLst/>
            <a:rect l="l" t="t" r="r" b="b"/>
            <a:pathLst>
              <a:path w="1945264" h="1945264">
                <a:moveTo>
                  <a:pt x="0" y="0"/>
                </a:moveTo>
                <a:lnTo>
                  <a:pt x="1945264" y="0"/>
                </a:lnTo>
                <a:lnTo>
                  <a:pt x="1945264" y="1945264"/>
                </a:lnTo>
                <a:lnTo>
                  <a:pt x="0" y="194526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21" name="TextBox 21"/>
          <p:cNvSpPr txBox="1"/>
          <p:nvPr/>
        </p:nvSpPr>
        <p:spPr>
          <a:xfrm>
            <a:off x="919853" y="296934"/>
            <a:ext cx="13616194"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 INTRODUCTION ET PROBLÉMATIQUE</a:t>
            </a:r>
          </a:p>
        </p:txBody>
      </p:sp>
      <p:sp>
        <p:nvSpPr>
          <p:cNvPr id="22" name="TextBox 22"/>
          <p:cNvSpPr txBox="1"/>
          <p:nvPr/>
        </p:nvSpPr>
        <p:spPr>
          <a:xfrm>
            <a:off x="1427882" y="7601471"/>
            <a:ext cx="2541507" cy="595630"/>
          </a:xfrm>
          <a:prstGeom prst="rect">
            <a:avLst/>
          </a:prstGeom>
        </p:spPr>
        <p:txBody>
          <a:bodyPr lIns="0" tIns="0" rIns="0" bIns="0" rtlCol="0" anchor="t">
            <a:spAutoFit/>
          </a:bodyPr>
          <a:lstStyle/>
          <a:p>
            <a:pPr algn="ctr">
              <a:lnSpc>
                <a:spcPts val="2359"/>
              </a:lnSpc>
            </a:pPr>
            <a:r>
              <a:rPr lang="en-US" sz="1999" b="1" spc="-39">
                <a:solidFill>
                  <a:srgbClr val="002250"/>
                </a:solidFill>
                <a:latin typeface="League Spartan"/>
                <a:ea typeface="League Spartan"/>
                <a:cs typeface="League Spartan"/>
                <a:sym typeface="League Spartan"/>
              </a:rPr>
              <a:t>Burnout psychologique</a:t>
            </a:r>
          </a:p>
        </p:txBody>
      </p:sp>
      <p:sp>
        <p:nvSpPr>
          <p:cNvPr id="23" name="TextBox 23"/>
          <p:cNvSpPr txBox="1"/>
          <p:nvPr/>
        </p:nvSpPr>
        <p:spPr>
          <a:xfrm>
            <a:off x="5603847" y="7601471"/>
            <a:ext cx="2767241" cy="595630"/>
          </a:xfrm>
          <a:prstGeom prst="rect">
            <a:avLst/>
          </a:prstGeom>
        </p:spPr>
        <p:txBody>
          <a:bodyPr lIns="0" tIns="0" rIns="0" bIns="0" rtlCol="0" anchor="t">
            <a:spAutoFit/>
          </a:bodyPr>
          <a:lstStyle/>
          <a:p>
            <a:pPr algn="ctr">
              <a:lnSpc>
                <a:spcPts val="2359"/>
              </a:lnSpc>
            </a:pPr>
            <a:r>
              <a:rPr lang="en-US" sz="1999" b="1" spc="-39">
                <a:solidFill>
                  <a:srgbClr val="002250"/>
                </a:solidFill>
                <a:latin typeface="League Spartan"/>
                <a:ea typeface="League Spartan"/>
                <a:cs typeface="League Spartan"/>
                <a:sym typeface="League Spartan"/>
              </a:rPr>
              <a:t>Isolement </a:t>
            </a:r>
          </a:p>
          <a:p>
            <a:pPr marL="0" lvl="0" indent="0" algn="ctr">
              <a:lnSpc>
                <a:spcPts val="2359"/>
              </a:lnSpc>
            </a:pPr>
            <a:r>
              <a:rPr lang="en-US" sz="1999" b="1" spc="-39">
                <a:solidFill>
                  <a:srgbClr val="002250"/>
                </a:solidFill>
                <a:latin typeface="League Spartan"/>
                <a:ea typeface="League Spartan"/>
                <a:cs typeface="League Spartan"/>
                <a:sym typeface="League Spartan"/>
              </a:rPr>
              <a:t>social</a:t>
            </a:r>
          </a:p>
        </p:txBody>
      </p:sp>
      <p:sp>
        <p:nvSpPr>
          <p:cNvPr id="24" name="TextBox 24"/>
          <p:cNvSpPr txBox="1"/>
          <p:nvPr/>
        </p:nvSpPr>
        <p:spPr>
          <a:xfrm>
            <a:off x="10089161" y="7601471"/>
            <a:ext cx="2477011" cy="595630"/>
          </a:xfrm>
          <a:prstGeom prst="rect">
            <a:avLst/>
          </a:prstGeom>
        </p:spPr>
        <p:txBody>
          <a:bodyPr lIns="0" tIns="0" rIns="0" bIns="0" rtlCol="0" anchor="t">
            <a:spAutoFit/>
          </a:bodyPr>
          <a:lstStyle/>
          <a:p>
            <a:pPr marL="0" lvl="0" indent="0" algn="ctr">
              <a:lnSpc>
                <a:spcPts val="2359"/>
              </a:lnSpc>
            </a:pPr>
            <a:r>
              <a:rPr lang="en-US" sz="1999" b="1" spc="-39">
                <a:solidFill>
                  <a:srgbClr val="002250"/>
                </a:solidFill>
                <a:latin typeface="League Spartan"/>
                <a:ea typeface="League Spartan"/>
                <a:cs typeface="League Spartan"/>
                <a:sym typeface="League Spartan"/>
              </a:rPr>
              <a:t> incitation à la violence</a:t>
            </a:r>
          </a:p>
        </p:txBody>
      </p:sp>
      <p:sp>
        <p:nvSpPr>
          <p:cNvPr id="25" name="TextBox 25"/>
          <p:cNvSpPr txBox="1"/>
          <p:nvPr/>
        </p:nvSpPr>
        <p:spPr>
          <a:xfrm>
            <a:off x="14357757" y="7728814"/>
            <a:ext cx="2502361" cy="300355"/>
          </a:xfrm>
          <a:prstGeom prst="rect">
            <a:avLst/>
          </a:prstGeom>
        </p:spPr>
        <p:txBody>
          <a:bodyPr lIns="0" tIns="0" rIns="0" bIns="0" rtlCol="0" anchor="t">
            <a:spAutoFit/>
          </a:bodyPr>
          <a:lstStyle/>
          <a:p>
            <a:pPr marL="0" lvl="0" indent="0" algn="ctr">
              <a:lnSpc>
                <a:spcPts val="2359"/>
              </a:lnSpc>
            </a:pPr>
            <a:r>
              <a:rPr lang="en-US" sz="1999" b="1" spc="-39">
                <a:solidFill>
                  <a:srgbClr val="002250"/>
                </a:solidFill>
                <a:latin typeface="League Spartan"/>
                <a:ea typeface="League Spartan"/>
                <a:cs typeface="League Spartan"/>
                <a:sym typeface="League Spartan"/>
              </a:rPr>
              <a:t>suicides</a:t>
            </a:r>
          </a:p>
        </p:txBody>
      </p:sp>
      <p:sp>
        <p:nvSpPr>
          <p:cNvPr id="26" name="TextBox 26"/>
          <p:cNvSpPr txBox="1"/>
          <p:nvPr/>
        </p:nvSpPr>
        <p:spPr>
          <a:xfrm>
            <a:off x="1028700" y="2526908"/>
            <a:ext cx="652490" cy="581406"/>
          </a:xfrm>
          <a:prstGeom prst="rect">
            <a:avLst/>
          </a:prstGeom>
        </p:spPr>
        <p:txBody>
          <a:bodyPr lIns="0" tIns="0" rIns="0" bIns="0" rtlCol="0" anchor="t">
            <a:spAutoFit/>
          </a:bodyPr>
          <a:lstStyle/>
          <a:p>
            <a:pPr marL="0" lvl="0" indent="0" algn="l">
              <a:lnSpc>
                <a:spcPts val="4601"/>
              </a:lnSpc>
            </a:pPr>
            <a:r>
              <a:rPr lang="en-US" sz="3899" spc="-77">
                <a:solidFill>
                  <a:srgbClr val="002250"/>
                </a:solidFill>
                <a:latin typeface="League Spartan"/>
                <a:ea typeface="League Spartan"/>
                <a:cs typeface="League Spartan"/>
                <a:sym typeface="League Spartan"/>
              </a:rPr>
              <a:t>1</a:t>
            </a:r>
          </a:p>
        </p:txBody>
      </p:sp>
      <p:sp>
        <p:nvSpPr>
          <p:cNvPr id="27" name="TextBox 27"/>
          <p:cNvSpPr txBox="1"/>
          <p:nvPr/>
        </p:nvSpPr>
        <p:spPr>
          <a:xfrm>
            <a:off x="1681190" y="2526842"/>
            <a:ext cx="6917912" cy="581472"/>
          </a:xfrm>
          <a:prstGeom prst="rect">
            <a:avLst/>
          </a:prstGeom>
        </p:spPr>
        <p:txBody>
          <a:bodyPr lIns="0" tIns="0" rIns="0" bIns="0" rtlCol="0" anchor="t">
            <a:spAutoFit/>
          </a:bodyPr>
          <a:lstStyle/>
          <a:p>
            <a:pPr marL="0" lvl="0" indent="0" algn="l">
              <a:lnSpc>
                <a:spcPts val="4601"/>
              </a:lnSpc>
            </a:pPr>
            <a:r>
              <a:rPr lang="en-US" sz="3899" b="1" spc="-77">
                <a:solidFill>
                  <a:srgbClr val="002250"/>
                </a:solidFill>
                <a:latin typeface="League Spartan"/>
                <a:ea typeface="League Spartan"/>
                <a:cs typeface="League Spartan"/>
                <a:sym typeface="League Spartan"/>
              </a:rPr>
              <a:t>Contexte &amp; Importance</a:t>
            </a:r>
          </a:p>
        </p:txBody>
      </p:sp>
      <p:sp>
        <p:nvSpPr>
          <p:cNvPr id="28" name="TextBox 28"/>
          <p:cNvSpPr txBox="1"/>
          <p:nvPr/>
        </p:nvSpPr>
        <p:spPr>
          <a:xfrm>
            <a:off x="5345100" y="3795167"/>
            <a:ext cx="7597801" cy="618032"/>
          </a:xfrm>
          <a:prstGeom prst="rect">
            <a:avLst/>
          </a:prstGeom>
        </p:spPr>
        <p:txBody>
          <a:bodyPr lIns="0" tIns="0" rIns="0" bIns="0" rtlCol="0" anchor="t">
            <a:spAutoFit/>
          </a:bodyPr>
          <a:lstStyle/>
          <a:p>
            <a:pPr algn="l">
              <a:lnSpc>
                <a:spcPts val="5135"/>
              </a:lnSpc>
            </a:pPr>
            <a:r>
              <a:rPr lang="en-US" sz="3209" b="1" spc="30">
                <a:solidFill>
                  <a:srgbClr val="002250"/>
                </a:solidFill>
                <a:latin typeface="Gotham Bold"/>
                <a:ea typeface="Gotham Bold"/>
                <a:cs typeface="Gotham Bold"/>
                <a:sym typeface="Gotham Bold"/>
              </a:rPr>
              <a:t>Toxic comments </a:t>
            </a:r>
            <a:r>
              <a:rPr lang="en-US" sz="3209" b="1" spc="30">
                <a:solidFill>
                  <a:srgbClr val="FF0300"/>
                </a:solidFill>
                <a:latin typeface="Gotham Bold"/>
                <a:ea typeface="Gotham Bold"/>
                <a:cs typeface="Gotham Bold"/>
                <a:sym typeface="Gotham Bold"/>
              </a:rPr>
              <a:t>≠</a:t>
            </a:r>
            <a:r>
              <a:rPr lang="en-US" sz="3209" b="1" spc="30">
                <a:solidFill>
                  <a:srgbClr val="002250"/>
                </a:solidFill>
                <a:latin typeface="Gotham Bold"/>
                <a:ea typeface="Gotham Bold"/>
                <a:cs typeface="Gotham Bold"/>
                <a:sym typeface="Gotham Bold"/>
              </a:rPr>
              <a:t> simple insultes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288802" y="1543194"/>
            <a:ext cx="11710397" cy="4485211"/>
            <a:chOff x="0" y="0"/>
            <a:chExt cx="15613862" cy="5980282"/>
          </a:xfrm>
        </p:grpSpPr>
        <p:sp>
          <p:nvSpPr>
            <p:cNvPr id="6" name="Freeform 6"/>
            <p:cNvSpPr/>
            <p:nvPr/>
          </p:nvSpPr>
          <p:spPr>
            <a:xfrm>
              <a:off x="0" y="0"/>
              <a:ext cx="5628053" cy="5628053"/>
            </a:xfrm>
            <a:custGeom>
              <a:avLst/>
              <a:gdLst/>
              <a:ahLst/>
              <a:cxnLst/>
              <a:rect l="l" t="t" r="r" b="b"/>
              <a:pathLst>
                <a:path w="5628053" h="5628053">
                  <a:moveTo>
                    <a:pt x="0" y="0"/>
                  </a:moveTo>
                  <a:lnTo>
                    <a:pt x="5628053" y="0"/>
                  </a:lnTo>
                  <a:lnTo>
                    <a:pt x="5628053" y="5628053"/>
                  </a:lnTo>
                  <a:lnTo>
                    <a:pt x="0" y="5628053"/>
                  </a:lnTo>
                  <a:lnTo>
                    <a:pt x="0" y="0"/>
                  </a:lnTo>
                  <a:close/>
                </a:path>
              </a:pathLst>
            </a:custGeom>
            <a:blipFill>
              <a:blip r:embed="rId2"/>
              <a:stretch>
                <a:fillRect/>
              </a:stretch>
            </a:blipFill>
          </p:spPr>
          <p:txBody>
            <a:bodyPr/>
            <a:lstStyle/>
            <a:p>
              <a:endParaRPr lang="fr-FR"/>
            </a:p>
          </p:txBody>
        </p:sp>
        <p:sp>
          <p:nvSpPr>
            <p:cNvPr id="7" name="Freeform 7"/>
            <p:cNvSpPr/>
            <p:nvPr/>
          </p:nvSpPr>
          <p:spPr>
            <a:xfrm>
              <a:off x="10542909" y="909328"/>
              <a:ext cx="4513854" cy="4513854"/>
            </a:xfrm>
            <a:custGeom>
              <a:avLst/>
              <a:gdLst/>
              <a:ahLst/>
              <a:cxnLst/>
              <a:rect l="l" t="t" r="r" b="b"/>
              <a:pathLst>
                <a:path w="4513854" h="4513854">
                  <a:moveTo>
                    <a:pt x="0" y="0"/>
                  </a:moveTo>
                  <a:lnTo>
                    <a:pt x="4513854" y="0"/>
                  </a:lnTo>
                  <a:lnTo>
                    <a:pt x="4513854" y="4513854"/>
                  </a:lnTo>
                  <a:lnTo>
                    <a:pt x="0" y="4513854"/>
                  </a:lnTo>
                  <a:lnTo>
                    <a:pt x="0" y="0"/>
                  </a:lnTo>
                  <a:close/>
                </a:path>
              </a:pathLst>
            </a:custGeom>
            <a:blipFill>
              <a:blip r:embed="rId3"/>
              <a:stretch>
                <a:fillRect/>
              </a:stretch>
            </a:blipFill>
          </p:spPr>
          <p:txBody>
            <a:bodyPr/>
            <a:lstStyle/>
            <a:p>
              <a:endParaRPr lang="fr-FR"/>
            </a:p>
          </p:txBody>
        </p:sp>
        <p:sp>
          <p:nvSpPr>
            <p:cNvPr id="8" name="TextBox 8"/>
            <p:cNvSpPr txBox="1"/>
            <p:nvPr/>
          </p:nvSpPr>
          <p:spPr>
            <a:xfrm>
              <a:off x="0" y="4998955"/>
              <a:ext cx="5628053" cy="981327"/>
            </a:xfrm>
            <a:prstGeom prst="rect">
              <a:avLst/>
            </a:prstGeom>
          </p:spPr>
          <p:txBody>
            <a:bodyPr lIns="0" tIns="0" rIns="0" bIns="0" rtlCol="0" anchor="t">
              <a:spAutoFit/>
            </a:bodyPr>
            <a:lstStyle/>
            <a:p>
              <a:pPr algn="ctr">
                <a:lnSpc>
                  <a:spcPts val="6110"/>
                </a:lnSpc>
              </a:pPr>
              <a:r>
                <a:rPr lang="en-US" sz="4364" b="1">
                  <a:solidFill>
                    <a:srgbClr val="72AECB"/>
                  </a:solidFill>
                  <a:latin typeface="Canva Sans Bold"/>
                  <a:ea typeface="Canva Sans Bold"/>
                  <a:cs typeface="Canva Sans Bold"/>
                  <a:sym typeface="Canva Sans Bold"/>
                </a:rPr>
                <a:t>Deep Learning</a:t>
              </a:r>
            </a:p>
          </p:txBody>
        </p:sp>
        <p:sp>
          <p:nvSpPr>
            <p:cNvPr id="9" name="TextBox 9"/>
            <p:cNvSpPr txBox="1"/>
            <p:nvPr/>
          </p:nvSpPr>
          <p:spPr>
            <a:xfrm>
              <a:off x="9985809" y="4998955"/>
              <a:ext cx="5628053" cy="981327"/>
            </a:xfrm>
            <a:prstGeom prst="rect">
              <a:avLst/>
            </a:prstGeom>
          </p:spPr>
          <p:txBody>
            <a:bodyPr lIns="0" tIns="0" rIns="0" bIns="0" rtlCol="0" anchor="t">
              <a:spAutoFit/>
            </a:bodyPr>
            <a:lstStyle/>
            <a:p>
              <a:pPr algn="ctr">
                <a:lnSpc>
                  <a:spcPts val="6110"/>
                </a:lnSpc>
              </a:pPr>
              <a:r>
                <a:rPr lang="en-US" sz="4364" b="1">
                  <a:solidFill>
                    <a:srgbClr val="72AECB"/>
                  </a:solidFill>
                  <a:latin typeface="Canva Sans Bold"/>
                  <a:ea typeface="Canva Sans Bold"/>
                  <a:cs typeface="Canva Sans Bold"/>
                  <a:sym typeface="Canva Sans Bold"/>
                </a:rPr>
                <a:t>Transformers</a:t>
              </a:r>
            </a:p>
          </p:txBody>
        </p:sp>
      </p:grpSp>
      <p:sp>
        <p:nvSpPr>
          <p:cNvPr id="10" name="TextBox 10"/>
          <p:cNvSpPr txBox="1"/>
          <p:nvPr/>
        </p:nvSpPr>
        <p:spPr>
          <a:xfrm>
            <a:off x="919853" y="296934"/>
            <a:ext cx="13616194" cy="854109"/>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Approches</a:t>
            </a:r>
          </a:p>
        </p:txBody>
      </p:sp>
      <p:grpSp>
        <p:nvGrpSpPr>
          <p:cNvPr id="11" name="Group 11"/>
          <p:cNvGrpSpPr/>
          <p:nvPr/>
        </p:nvGrpSpPr>
        <p:grpSpPr>
          <a:xfrm>
            <a:off x="4133290" y="6028405"/>
            <a:ext cx="10172297" cy="3637769"/>
            <a:chOff x="0" y="0"/>
            <a:chExt cx="13563062" cy="4850359"/>
          </a:xfrm>
        </p:grpSpPr>
        <p:sp>
          <p:nvSpPr>
            <p:cNvPr id="12" name="Freeform 12"/>
            <p:cNvSpPr/>
            <p:nvPr/>
          </p:nvSpPr>
          <p:spPr>
            <a:xfrm>
              <a:off x="9416924" y="3217637"/>
              <a:ext cx="4146139" cy="1480764"/>
            </a:xfrm>
            <a:custGeom>
              <a:avLst/>
              <a:gdLst/>
              <a:ahLst/>
              <a:cxnLst/>
              <a:rect l="l" t="t" r="r" b="b"/>
              <a:pathLst>
                <a:path w="4146139" h="1480764">
                  <a:moveTo>
                    <a:pt x="0" y="0"/>
                  </a:moveTo>
                  <a:lnTo>
                    <a:pt x="4146138" y="0"/>
                  </a:lnTo>
                  <a:lnTo>
                    <a:pt x="4146138" y="1480763"/>
                  </a:lnTo>
                  <a:lnTo>
                    <a:pt x="0" y="1480763"/>
                  </a:lnTo>
                  <a:lnTo>
                    <a:pt x="0" y="0"/>
                  </a:lnTo>
                  <a:close/>
                </a:path>
              </a:pathLst>
            </a:custGeom>
            <a:blipFill>
              <a:blip r:embed="rId4"/>
              <a:stretch>
                <a:fillRect l="-33783" t="-79402" r="-31591" b="-79905"/>
              </a:stretch>
            </a:blipFill>
          </p:spPr>
          <p:txBody>
            <a:bodyPr/>
            <a:lstStyle/>
            <a:p>
              <a:endParaRPr lang="fr-FR"/>
            </a:p>
          </p:txBody>
        </p:sp>
        <p:sp>
          <p:nvSpPr>
            <p:cNvPr id="13" name="Freeform 13"/>
            <p:cNvSpPr/>
            <p:nvPr/>
          </p:nvSpPr>
          <p:spPr>
            <a:xfrm rot="1824862">
              <a:off x="10513060" y="481089"/>
              <a:ext cx="2472391" cy="2103499"/>
            </a:xfrm>
            <a:custGeom>
              <a:avLst/>
              <a:gdLst/>
              <a:ahLst/>
              <a:cxnLst/>
              <a:rect l="l" t="t" r="r" b="b"/>
              <a:pathLst>
                <a:path w="2472391" h="2103499">
                  <a:moveTo>
                    <a:pt x="0" y="0"/>
                  </a:moveTo>
                  <a:lnTo>
                    <a:pt x="2472390" y="0"/>
                  </a:lnTo>
                  <a:lnTo>
                    <a:pt x="2472390" y="2103500"/>
                  </a:lnTo>
                  <a:lnTo>
                    <a:pt x="0" y="21035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14" name="Freeform 14"/>
            <p:cNvSpPr/>
            <p:nvPr/>
          </p:nvSpPr>
          <p:spPr>
            <a:xfrm rot="8619081">
              <a:off x="405199" y="578575"/>
              <a:ext cx="2370147" cy="2145392"/>
            </a:xfrm>
            <a:custGeom>
              <a:avLst/>
              <a:gdLst/>
              <a:ahLst/>
              <a:cxnLst/>
              <a:rect l="l" t="t" r="r" b="b"/>
              <a:pathLst>
                <a:path w="2370147" h="2145392">
                  <a:moveTo>
                    <a:pt x="0" y="0"/>
                  </a:moveTo>
                  <a:lnTo>
                    <a:pt x="2370147" y="0"/>
                  </a:lnTo>
                  <a:lnTo>
                    <a:pt x="2370147" y="2145391"/>
                  </a:lnTo>
                  <a:lnTo>
                    <a:pt x="0" y="214539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15" name="TextBox 15"/>
            <p:cNvSpPr txBox="1"/>
            <p:nvPr/>
          </p:nvSpPr>
          <p:spPr>
            <a:xfrm>
              <a:off x="0" y="2894228"/>
              <a:ext cx="3376083" cy="1956131"/>
            </a:xfrm>
            <a:prstGeom prst="rect">
              <a:avLst/>
            </a:prstGeom>
          </p:spPr>
          <p:txBody>
            <a:bodyPr lIns="0" tIns="0" rIns="0" bIns="0" rtlCol="0" anchor="t">
              <a:spAutoFit/>
            </a:bodyPr>
            <a:lstStyle/>
            <a:p>
              <a:pPr algn="ctr">
                <a:lnSpc>
                  <a:spcPts val="12320"/>
                </a:lnSpc>
              </a:pPr>
              <a:r>
                <a:rPr lang="en-US" sz="8800" b="1">
                  <a:solidFill>
                    <a:srgbClr val="E96D70"/>
                  </a:solidFill>
                  <a:latin typeface="Canva Sans Bold"/>
                  <a:ea typeface="Canva Sans Bold"/>
                  <a:cs typeface="Canva Sans Bold"/>
                  <a:sym typeface="Canva Sans Bold"/>
                </a:rPr>
                <a:t>CNN</a:t>
              </a: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629342" y="2294214"/>
            <a:ext cx="5029317" cy="5029317"/>
          </a:xfrm>
          <a:custGeom>
            <a:avLst/>
            <a:gdLst/>
            <a:ahLst/>
            <a:cxnLst/>
            <a:rect l="l" t="t" r="r" b="b"/>
            <a:pathLst>
              <a:path w="5029317" h="5029317">
                <a:moveTo>
                  <a:pt x="0" y="0"/>
                </a:moveTo>
                <a:lnTo>
                  <a:pt x="5029316" y="0"/>
                </a:lnTo>
                <a:lnTo>
                  <a:pt x="5029316" y="5029317"/>
                </a:lnTo>
                <a:lnTo>
                  <a:pt x="0" y="5029317"/>
                </a:lnTo>
                <a:lnTo>
                  <a:pt x="0" y="0"/>
                </a:lnTo>
                <a:close/>
              </a:path>
            </a:pathLst>
          </a:custGeom>
          <a:blipFill>
            <a:blip r:embed="rId2"/>
            <a:stretch>
              <a:fillRect/>
            </a:stretch>
          </a:blipFill>
        </p:spPr>
        <p:txBody>
          <a:bodyPr/>
          <a:lstStyle/>
          <a:p>
            <a:endParaRPr lang="fr-FR"/>
          </a:p>
        </p:txBody>
      </p:sp>
      <p:sp>
        <p:nvSpPr>
          <p:cNvPr id="3" name="TextBox 3"/>
          <p:cNvSpPr txBox="1"/>
          <p:nvPr/>
        </p:nvSpPr>
        <p:spPr>
          <a:xfrm>
            <a:off x="7877969" y="6482825"/>
            <a:ext cx="2532063" cy="1509961"/>
          </a:xfrm>
          <a:prstGeom prst="rect">
            <a:avLst/>
          </a:prstGeom>
        </p:spPr>
        <p:txBody>
          <a:bodyPr lIns="0" tIns="0" rIns="0" bIns="0" rtlCol="0" anchor="t">
            <a:spAutoFit/>
          </a:bodyPr>
          <a:lstStyle/>
          <a:p>
            <a:pPr algn="ctr">
              <a:lnSpc>
                <a:spcPts val="12320"/>
              </a:lnSpc>
            </a:pPr>
            <a:r>
              <a:rPr lang="en-US" sz="8800" b="1">
                <a:solidFill>
                  <a:srgbClr val="E96D70"/>
                </a:solidFill>
                <a:latin typeface="Canva Sans Bold"/>
                <a:ea typeface="Canva Sans Bold"/>
                <a:cs typeface="Canva Sans Bold"/>
                <a:sym typeface="Canva Sans Bold"/>
              </a:rPr>
              <a:t>CNN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35871" y="3011812"/>
            <a:ext cx="18216258" cy="4443199"/>
          </a:xfrm>
          <a:custGeom>
            <a:avLst/>
            <a:gdLst/>
            <a:ahLst/>
            <a:cxnLst/>
            <a:rect l="l" t="t" r="r" b="b"/>
            <a:pathLst>
              <a:path w="18216258" h="4443199">
                <a:moveTo>
                  <a:pt x="0" y="0"/>
                </a:moveTo>
                <a:lnTo>
                  <a:pt x="18216258" y="0"/>
                </a:lnTo>
                <a:lnTo>
                  <a:pt x="18216258" y="4443199"/>
                </a:lnTo>
                <a:lnTo>
                  <a:pt x="0" y="4443199"/>
                </a:lnTo>
                <a:lnTo>
                  <a:pt x="0" y="0"/>
                </a:lnTo>
                <a:close/>
              </a:path>
            </a:pathLst>
          </a:custGeom>
          <a:blipFill>
            <a:blip r:embed="rId3"/>
            <a:stretch>
              <a:fillRect b="-34781"/>
            </a:stretch>
          </a:blipFill>
        </p:spPr>
        <p:txBody>
          <a:bodyPr/>
          <a:lstStyle/>
          <a:p>
            <a:endParaRPr lang="fr-FR"/>
          </a:p>
        </p:txBody>
      </p:sp>
      <p:sp>
        <p:nvSpPr>
          <p:cNvPr id="6" name="TextBox 6"/>
          <p:cNvSpPr txBox="1"/>
          <p:nvPr/>
        </p:nvSpPr>
        <p:spPr>
          <a:xfrm>
            <a:off x="919853" y="296934"/>
            <a:ext cx="13616194" cy="854109"/>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Architecture globale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865129" y="2483230"/>
            <a:ext cx="8576792" cy="6775070"/>
          </a:xfrm>
          <a:custGeom>
            <a:avLst/>
            <a:gdLst/>
            <a:ahLst/>
            <a:cxnLst/>
            <a:rect l="l" t="t" r="r" b="b"/>
            <a:pathLst>
              <a:path w="8576792" h="6775070">
                <a:moveTo>
                  <a:pt x="0" y="0"/>
                </a:moveTo>
                <a:lnTo>
                  <a:pt x="8576792" y="0"/>
                </a:lnTo>
                <a:lnTo>
                  <a:pt x="8576792" y="6775070"/>
                </a:lnTo>
                <a:lnTo>
                  <a:pt x="0" y="6775070"/>
                </a:lnTo>
                <a:lnTo>
                  <a:pt x="0" y="0"/>
                </a:lnTo>
                <a:close/>
              </a:path>
            </a:pathLst>
          </a:custGeom>
          <a:blipFill>
            <a:blip r:embed="rId3"/>
            <a:stretch>
              <a:fillRect/>
            </a:stretch>
          </a:blipFill>
        </p:spPr>
        <p:txBody>
          <a:bodyPr/>
          <a:lstStyle/>
          <a:p>
            <a:endParaRPr lang="fr-FR"/>
          </a:p>
        </p:txBody>
      </p:sp>
      <p:grpSp>
        <p:nvGrpSpPr>
          <p:cNvPr id="3" name="Group 3"/>
          <p:cNvGrpSpPr/>
          <p:nvPr/>
        </p:nvGrpSpPr>
        <p:grpSpPr>
          <a:xfrm>
            <a:off x="0" y="0"/>
            <a:ext cx="18288000" cy="1543194"/>
            <a:chOff x="0" y="0"/>
            <a:chExt cx="4816593" cy="406438"/>
          </a:xfrm>
        </p:grpSpPr>
        <p:sp>
          <p:nvSpPr>
            <p:cNvPr id="4" name="Freeform 4"/>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5" name="TextBox 5"/>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919853" y="296934"/>
            <a:ext cx="13616194" cy="854109"/>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cross entropy loss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919853" y="296934"/>
            <a:ext cx="13616194" cy="854109"/>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cross entropy loss</a:t>
            </a:r>
          </a:p>
        </p:txBody>
      </p:sp>
      <p:sp>
        <p:nvSpPr>
          <p:cNvPr id="6" name="Freeform 6"/>
          <p:cNvSpPr/>
          <p:nvPr/>
        </p:nvSpPr>
        <p:spPr>
          <a:xfrm>
            <a:off x="2331716" y="2662531"/>
            <a:ext cx="1381570" cy="1381570"/>
          </a:xfrm>
          <a:custGeom>
            <a:avLst/>
            <a:gdLst/>
            <a:ahLst/>
            <a:cxnLst/>
            <a:rect l="l" t="t" r="r" b="b"/>
            <a:pathLst>
              <a:path w="1381570" h="1381570">
                <a:moveTo>
                  <a:pt x="0" y="0"/>
                </a:moveTo>
                <a:lnTo>
                  <a:pt x="1381570" y="0"/>
                </a:lnTo>
                <a:lnTo>
                  <a:pt x="1381570" y="1381570"/>
                </a:lnTo>
                <a:lnTo>
                  <a:pt x="0" y="1381570"/>
                </a:lnTo>
                <a:lnTo>
                  <a:pt x="0" y="0"/>
                </a:lnTo>
                <a:close/>
              </a:path>
            </a:pathLst>
          </a:custGeom>
          <a:blipFill>
            <a:blip r:embed="rId3">
              <a:alphaModFix amt="48000"/>
              <a:extLst>
                <a:ext uri="{96DAC541-7B7A-43D3-8B79-37D633B846F1}">
                  <asvg:svgBlip xmlns:asvg="http://schemas.microsoft.com/office/drawing/2016/SVG/main" r:embed="rId4"/>
                </a:ext>
              </a:extLst>
            </a:blip>
            <a:stretch>
              <a:fillRect/>
            </a:stretch>
          </a:blipFill>
        </p:spPr>
        <p:txBody>
          <a:bodyPr/>
          <a:lstStyle/>
          <a:p>
            <a:endParaRPr lang="fr-FR"/>
          </a:p>
        </p:txBody>
      </p:sp>
      <p:sp>
        <p:nvSpPr>
          <p:cNvPr id="7" name="Freeform 7"/>
          <p:cNvSpPr/>
          <p:nvPr/>
        </p:nvSpPr>
        <p:spPr>
          <a:xfrm>
            <a:off x="2331716" y="4451754"/>
            <a:ext cx="1381570" cy="1381570"/>
          </a:xfrm>
          <a:custGeom>
            <a:avLst/>
            <a:gdLst/>
            <a:ahLst/>
            <a:cxnLst/>
            <a:rect l="l" t="t" r="r" b="b"/>
            <a:pathLst>
              <a:path w="1381570" h="1381570">
                <a:moveTo>
                  <a:pt x="0" y="0"/>
                </a:moveTo>
                <a:lnTo>
                  <a:pt x="1381570" y="0"/>
                </a:lnTo>
                <a:lnTo>
                  <a:pt x="1381570" y="1381570"/>
                </a:lnTo>
                <a:lnTo>
                  <a:pt x="0" y="1381570"/>
                </a:lnTo>
                <a:lnTo>
                  <a:pt x="0" y="0"/>
                </a:lnTo>
                <a:close/>
              </a:path>
            </a:pathLst>
          </a:custGeom>
          <a:blipFill>
            <a:blip r:embed="rId3">
              <a:alphaModFix amt="48000"/>
              <a:extLst>
                <a:ext uri="{96DAC541-7B7A-43D3-8B79-37D633B846F1}">
                  <asvg:svgBlip xmlns:asvg="http://schemas.microsoft.com/office/drawing/2016/SVG/main" r:embed="rId4"/>
                </a:ext>
              </a:extLst>
            </a:blip>
            <a:stretch>
              <a:fillRect/>
            </a:stretch>
          </a:blipFill>
        </p:spPr>
        <p:txBody>
          <a:bodyPr/>
          <a:lstStyle/>
          <a:p>
            <a:endParaRPr lang="fr-FR"/>
          </a:p>
        </p:txBody>
      </p:sp>
      <p:sp>
        <p:nvSpPr>
          <p:cNvPr id="8" name="Freeform 8"/>
          <p:cNvSpPr/>
          <p:nvPr/>
        </p:nvSpPr>
        <p:spPr>
          <a:xfrm>
            <a:off x="2366950" y="6242899"/>
            <a:ext cx="1381570" cy="1381570"/>
          </a:xfrm>
          <a:custGeom>
            <a:avLst/>
            <a:gdLst/>
            <a:ahLst/>
            <a:cxnLst/>
            <a:rect l="l" t="t" r="r" b="b"/>
            <a:pathLst>
              <a:path w="1381570" h="1381570">
                <a:moveTo>
                  <a:pt x="0" y="0"/>
                </a:moveTo>
                <a:lnTo>
                  <a:pt x="1381570" y="0"/>
                </a:lnTo>
                <a:lnTo>
                  <a:pt x="1381570" y="1381570"/>
                </a:lnTo>
                <a:lnTo>
                  <a:pt x="0" y="1381570"/>
                </a:lnTo>
                <a:lnTo>
                  <a:pt x="0" y="0"/>
                </a:lnTo>
                <a:close/>
              </a:path>
            </a:pathLst>
          </a:custGeom>
          <a:blipFill>
            <a:blip r:embed="rId3">
              <a:alphaModFix amt="48000"/>
              <a:extLst>
                <a:ext uri="{96DAC541-7B7A-43D3-8B79-37D633B846F1}">
                  <asvg:svgBlip xmlns:asvg="http://schemas.microsoft.com/office/drawing/2016/SVG/main" r:embed="rId4"/>
                </a:ext>
              </a:extLst>
            </a:blip>
            <a:stretch>
              <a:fillRect/>
            </a:stretch>
          </a:blipFill>
        </p:spPr>
        <p:txBody>
          <a:bodyPr/>
          <a:lstStyle/>
          <a:p>
            <a:endParaRPr lang="fr-FR"/>
          </a:p>
        </p:txBody>
      </p:sp>
      <p:grpSp>
        <p:nvGrpSpPr>
          <p:cNvPr id="9" name="Group 9"/>
          <p:cNvGrpSpPr/>
          <p:nvPr/>
        </p:nvGrpSpPr>
        <p:grpSpPr>
          <a:xfrm>
            <a:off x="2507752" y="2838567"/>
            <a:ext cx="1029499" cy="102949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A5FF"/>
            </a:solidFill>
          </p:spPr>
          <p:txBody>
            <a:bodyPr/>
            <a:lstStyle/>
            <a:p>
              <a:endParaRPr lang="fr-FR"/>
            </a:p>
          </p:txBody>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3032"/>
                </a:lnSpc>
              </a:pPr>
              <a:endParaRPr/>
            </a:p>
          </p:txBody>
        </p:sp>
      </p:grpSp>
      <p:grpSp>
        <p:nvGrpSpPr>
          <p:cNvPr id="12" name="Group 12"/>
          <p:cNvGrpSpPr/>
          <p:nvPr/>
        </p:nvGrpSpPr>
        <p:grpSpPr>
          <a:xfrm>
            <a:off x="2507752" y="4627789"/>
            <a:ext cx="1029499" cy="102949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A5FF"/>
            </a:solidFill>
          </p:spPr>
          <p:txBody>
            <a:bodyPr/>
            <a:lstStyle/>
            <a:p>
              <a:endParaRPr lang="fr-FR"/>
            </a:p>
          </p:txBody>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3032"/>
                </a:lnSpc>
              </a:pPr>
              <a:endParaRPr/>
            </a:p>
          </p:txBody>
        </p:sp>
      </p:grpSp>
      <p:grpSp>
        <p:nvGrpSpPr>
          <p:cNvPr id="15" name="Group 15"/>
          <p:cNvGrpSpPr/>
          <p:nvPr/>
        </p:nvGrpSpPr>
        <p:grpSpPr>
          <a:xfrm>
            <a:off x="2542985" y="6418934"/>
            <a:ext cx="1029499" cy="1029499"/>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A5FF"/>
            </a:solidFill>
          </p:spPr>
          <p:txBody>
            <a:bodyPr/>
            <a:lstStyle/>
            <a:p>
              <a:endParaRPr lang="fr-FR"/>
            </a:p>
          </p:txBody>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3032"/>
                </a:lnSpc>
              </a:pPr>
              <a:endParaRPr/>
            </a:p>
          </p:txBody>
        </p:sp>
      </p:grpSp>
      <p:sp>
        <p:nvSpPr>
          <p:cNvPr id="18" name="TextBox 18"/>
          <p:cNvSpPr txBox="1"/>
          <p:nvPr/>
        </p:nvSpPr>
        <p:spPr>
          <a:xfrm>
            <a:off x="3982326" y="3100319"/>
            <a:ext cx="12355764" cy="432095"/>
          </a:xfrm>
          <a:prstGeom prst="rect">
            <a:avLst/>
          </a:prstGeom>
        </p:spPr>
        <p:txBody>
          <a:bodyPr lIns="0" tIns="0" rIns="0" bIns="0" rtlCol="0" anchor="t">
            <a:spAutoFit/>
          </a:bodyPr>
          <a:lstStyle/>
          <a:p>
            <a:pPr algn="just">
              <a:lnSpc>
                <a:spcPts val="3483"/>
              </a:lnSpc>
            </a:pPr>
            <a:r>
              <a:rPr lang="en-US" sz="2799" b="1">
                <a:solidFill>
                  <a:srgbClr val="2D2261"/>
                </a:solidFill>
                <a:latin typeface="Red Hat Display Bold"/>
                <a:ea typeface="Red Hat Display Bold"/>
                <a:cs typeface="Red Hat Display Bold"/>
                <a:sym typeface="Red Hat Display Bold"/>
              </a:rPr>
              <a:t>Diminution rapide de la perte (de 0.09 à 0.05)</a:t>
            </a:r>
          </a:p>
        </p:txBody>
      </p:sp>
      <p:sp>
        <p:nvSpPr>
          <p:cNvPr id="19" name="TextBox 19"/>
          <p:cNvSpPr txBox="1"/>
          <p:nvPr/>
        </p:nvSpPr>
        <p:spPr>
          <a:xfrm>
            <a:off x="3982326" y="4889542"/>
            <a:ext cx="12355764" cy="432095"/>
          </a:xfrm>
          <a:prstGeom prst="rect">
            <a:avLst/>
          </a:prstGeom>
        </p:spPr>
        <p:txBody>
          <a:bodyPr lIns="0" tIns="0" rIns="0" bIns="0" rtlCol="0" anchor="t">
            <a:spAutoFit/>
          </a:bodyPr>
          <a:lstStyle/>
          <a:p>
            <a:pPr algn="l">
              <a:lnSpc>
                <a:spcPts val="3483"/>
              </a:lnSpc>
            </a:pPr>
            <a:r>
              <a:rPr lang="en-US" sz="2799" b="1">
                <a:solidFill>
                  <a:srgbClr val="2D2261"/>
                </a:solidFill>
                <a:latin typeface="Red Hat Display Bold"/>
                <a:ea typeface="Red Hat Display Bold"/>
                <a:cs typeface="Red Hat Display Bold"/>
                <a:sym typeface="Red Hat Display Bold"/>
              </a:rPr>
              <a:t>Convergence entre train et validation → pas de sur-apprentissage</a:t>
            </a:r>
          </a:p>
        </p:txBody>
      </p:sp>
      <p:sp>
        <p:nvSpPr>
          <p:cNvPr id="20" name="TextBox 20"/>
          <p:cNvSpPr txBox="1"/>
          <p:nvPr/>
        </p:nvSpPr>
        <p:spPr>
          <a:xfrm>
            <a:off x="3982326" y="6712874"/>
            <a:ext cx="12355764" cy="432095"/>
          </a:xfrm>
          <a:prstGeom prst="rect">
            <a:avLst/>
          </a:prstGeom>
        </p:spPr>
        <p:txBody>
          <a:bodyPr lIns="0" tIns="0" rIns="0" bIns="0" rtlCol="0" anchor="t">
            <a:spAutoFit/>
          </a:bodyPr>
          <a:lstStyle/>
          <a:p>
            <a:pPr algn="just">
              <a:lnSpc>
                <a:spcPts val="3483"/>
              </a:lnSpc>
            </a:pPr>
            <a:r>
              <a:rPr lang="en-US" sz="2799" b="1">
                <a:solidFill>
                  <a:srgbClr val="2D2261"/>
                </a:solidFill>
                <a:latin typeface="Red Hat Display Bold"/>
                <a:ea typeface="Red Hat Display Bold"/>
                <a:cs typeface="Red Hat Display Bold"/>
                <a:sym typeface="Red Hat Display Bold"/>
              </a:rPr>
              <a:t>Généralise bien sur les 6 catégories de toxicité</a:t>
            </a:r>
          </a:p>
        </p:txBody>
      </p:sp>
      <p:sp>
        <p:nvSpPr>
          <p:cNvPr id="21" name="TextBox 21"/>
          <p:cNvSpPr txBox="1"/>
          <p:nvPr/>
        </p:nvSpPr>
        <p:spPr>
          <a:xfrm>
            <a:off x="2542588" y="3100319"/>
            <a:ext cx="959825" cy="496468"/>
          </a:xfrm>
          <a:prstGeom prst="rect">
            <a:avLst/>
          </a:prstGeom>
        </p:spPr>
        <p:txBody>
          <a:bodyPr lIns="0" tIns="0" rIns="0" bIns="0" rtlCol="0" anchor="t">
            <a:spAutoFit/>
          </a:bodyPr>
          <a:lstStyle/>
          <a:p>
            <a:pPr algn="ctr">
              <a:lnSpc>
                <a:spcPts val="3980"/>
              </a:lnSpc>
            </a:pPr>
            <a:r>
              <a:rPr lang="en-US" sz="3199" b="1">
                <a:solidFill>
                  <a:srgbClr val="FFFFFF"/>
                </a:solidFill>
                <a:latin typeface="Red Hat Display Bold"/>
                <a:ea typeface="Red Hat Display Bold"/>
                <a:cs typeface="Red Hat Display Bold"/>
                <a:sym typeface="Red Hat Display Bold"/>
              </a:rPr>
              <a:t>01</a:t>
            </a:r>
          </a:p>
        </p:txBody>
      </p:sp>
      <p:sp>
        <p:nvSpPr>
          <p:cNvPr id="22" name="TextBox 22"/>
          <p:cNvSpPr txBox="1"/>
          <p:nvPr/>
        </p:nvSpPr>
        <p:spPr>
          <a:xfrm>
            <a:off x="2542588" y="4889542"/>
            <a:ext cx="959825" cy="496468"/>
          </a:xfrm>
          <a:prstGeom prst="rect">
            <a:avLst/>
          </a:prstGeom>
        </p:spPr>
        <p:txBody>
          <a:bodyPr lIns="0" tIns="0" rIns="0" bIns="0" rtlCol="0" anchor="t">
            <a:spAutoFit/>
          </a:bodyPr>
          <a:lstStyle/>
          <a:p>
            <a:pPr algn="ctr">
              <a:lnSpc>
                <a:spcPts val="3980"/>
              </a:lnSpc>
            </a:pPr>
            <a:r>
              <a:rPr lang="en-US" sz="3199" b="1">
                <a:solidFill>
                  <a:srgbClr val="FFFFFF"/>
                </a:solidFill>
                <a:latin typeface="Red Hat Display Bold"/>
                <a:ea typeface="Red Hat Display Bold"/>
                <a:cs typeface="Red Hat Display Bold"/>
                <a:sym typeface="Red Hat Display Bold"/>
              </a:rPr>
              <a:t>02</a:t>
            </a:r>
          </a:p>
        </p:txBody>
      </p:sp>
      <p:sp>
        <p:nvSpPr>
          <p:cNvPr id="23" name="TextBox 23"/>
          <p:cNvSpPr txBox="1"/>
          <p:nvPr/>
        </p:nvSpPr>
        <p:spPr>
          <a:xfrm>
            <a:off x="2577822" y="6680687"/>
            <a:ext cx="959825" cy="496468"/>
          </a:xfrm>
          <a:prstGeom prst="rect">
            <a:avLst/>
          </a:prstGeom>
        </p:spPr>
        <p:txBody>
          <a:bodyPr lIns="0" tIns="0" rIns="0" bIns="0" rtlCol="0" anchor="t">
            <a:spAutoFit/>
          </a:bodyPr>
          <a:lstStyle/>
          <a:p>
            <a:pPr algn="ctr">
              <a:lnSpc>
                <a:spcPts val="3980"/>
              </a:lnSpc>
            </a:pPr>
            <a:r>
              <a:rPr lang="en-US" sz="3199" b="1">
                <a:solidFill>
                  <a:srgbClr val="FFFFFF"/>
                </a:solidFill>
                <a:latin typeface="Red Hat Display Bold"/>
                <a:ea typeface="Red Hat Display Bold"/>
                <a:cs typeface="Red Hat Display Bold"/>
                <a:sym typeface="Red Hat Display Bold"/>
              </a:rPr>
              <a:t>03</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52930" y="2321019"/>
            <a:ext cx="8782140" cy="6937281"/>
          </a:xfrm>
          <a:custGeom>
            <a:avLst/>
            <a:gdLst/>
            <a:ahLst/>
            <a:cxnLst/>
            <a:rect l="l" t="t" r="r" b="b"/>
            <a:pathLst>
              <a:path w="8782140" h="6937281">
                <a:moveTo>
                  <a:pt x="0" y="0"/>
                </a:moveTo>
                <a:lnTo>
                  <a:pt x="8782140" y="0"/>
                </a:lnTo>
                <a:lnTo>
                  <a:pt x="8782140" y="6937281"/>
                </a:lnTo>
                <a:lnTo>
                  <a:pt x="0" y="6937281"/>
                </a:lnTo>
                <a:lnTo>
                  <a:pt x="0" y="0"/>
                </a:lnTo>
                <a:close/>
              </a:path>
            </a:pathLst>
          </a:custGeom>
          <a:blipFill>
            <a:blip r:embed="rId3"/>
            <a:stretch>
              <a:fillRect/>
            </a:stretch>
          </a:blipFill>
        </p:spPr>
        <p:txBody>
          <a:bodyPr/>
          <a:lstStyle/>
          <a:p>
            <a:endParaRPr lang="fr-FR"/>
          </a:p>
        </p:txBody>
      </p:sp>
      <p:grpSp>
        <p:nvGrpSpPr>
          <p:cNvPr id="3" name="Group 3"/>
          <p:cNvGrpSpPr/>
          <p:nvPr/>
        </p:nvGrpSpPr>
        <p:grpSpPr>
          <a:xfrm>
            <a:off x="0" y="0"/>
            <a:ext cx="18288000" cy="1543194"/>
            <a:chOff x="0" y="0"/>
            <a:chExt cx="4816593" cy="406438"/>
          </a:xfrm>
        </p:grpSpPr>
        <p:sp>
          <p:nvSpPr>
            <p:cNvPr id="4" name="Freeform 4"/>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5" name="TextBox 5"/>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919853" y="296934"/>
            <a:ext cx="13616194" cy="854109"/>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accuracy</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919853" y="296934"/>
            <a:ext cx="13616194"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ROC AUC </a:t>
            </a:r>
          </a:p>
        </p:txBody>
      </p:sp>
      <p:sp>
        <p:nvSpPr>
          <p:cNvPr id="6" name="Freeform 6"/>
          <p:cNvSpPr/>
          <p:nvPr/>
        </p:nvSpPr>
        <p:spPr>
          <a:xfrm>
            <a:off x="3778369" y="2182537"/>
            <a:ext cx="11101536" cy="7343560"/>
          </a:xfrm>
          <a:custGeom>
            <a:avLst/>
            <a:gdLst/>
            <a:ahLst/>
            <a:cxnLst/>
            <a:rect l="l" t="t" r="r" b="b"/>
            <a:pathLst>
              <a:path w="11101536" h="7343560">
                <a:moveTo>
                  <a:pt x="0" y="0"/>
                </a:moveTo>
                <a:lnTo>
                  <a:pt x="11101535" y="0"/>
                </a:lnTo>
                <a:lnTo>
                  <a:pt x="11101535" y="7343560"/>
                </a:lnTo>
                <a:lnTo>
                  <a:pt x="0" y="7343560"/>
                </a:lnTo>
                <a:lnTo>
                  <a:pt x="0" y="0"/>
                </a:lnTo>
                <a:close/>
              </a:path>
            </a:pathLst>
          </a:custGeom>
          <a:blipFill>
            <a:blip r:embed="rId3"/>
            <a:stretch>
              <a:fillRect t="-16574"/>
            </a:stretch>
          </a:blipFill>
        </p:spPr>
        <p:txBody>
          <a:bodyPr/>
          <a:lstStyle/>
          <a:p>
            <a:endParaRPr lang="fr-F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451305" y="3268885"/>
            <a:ext cx="3385391" cy="4495963"/>
            <a:chOff x="0" y="0"/>
            <a:chExt cx="4513854" cy="5994618"/>
          </a:xfrm>
        </p:grpSpPr>
        <p:sp>
          <p:nvSpPr>
            <p:cNvPr id="3" name="Freeform 3"/>
            <p:cNvSpPr/>
            <p:nvPr/>
          </p:nvSpPr>
          <p:spPr>
            <a:xfrm>
              <a:off x="0" y="0"/>
              <a:ext cx="4513854" cy="4513854"/>
            </a:xfrm>
            <a:custGeom>
              <a:avLst/>
              <a:gdLst/>
              <a:ahLst/>
              <a:cxnLst/>
              <a:rect l="l" t="t" r="r" b="b"/>
              <a:pathLst>
                <a:path w="4513854" h="4513854">
                  <a:moveTo>
                    <a:pt x="0" y="0"/>
                  </a:moveTo>
                  <a:lnTo>
                    <a:pt x="4513854" y="0"/>
                  </a:lnTo>
                  <a:lnTo>
                    <a:pt x="4513854" y="4513854"/>
                  </a:lnTo>
                  <a:lnTo>
                    <a:pt x="0" y="4513854"/>
                  </a:lnTo>
                  <a:lnTo>
                    <a:pt x="0" y="0"/>
                  </a:lnTo>
                  <a:close/>
                </a:path>
              </a:pathLst>
            </a:custGeom>
            <a:blipFill>
              <a:blip r:embed="rId2"/>
              <a:stretch>
                <a:fillRect/>
              </a:stretch>
            </a:blipFill>
          </p:spPr>
          <p:txBody>
            <a:bodyPr/>
            <a:lstStyle/>
            <a:p>
              <a:endParaRPr lang="fr-FR"/>
            </a:p>
          </p:txBody>
        </p:sp>
        <p:sp>
          <p:nvSpPr>
            <p:cNvPr id="4" name="Freeform 4"/>
            <p:cNvSpPr/>
            <p:nvPr/>
          </p:nvSpPr>
          <p:spPr>
            <a:xfrm>
              <a:off x="183858" y="4513854"/>
              <a:ext cx="4146139" cy="1480764"/>
            </a:xfrm>
            <a:custGeom>
              <a:avLst/>
              <a:gdLst/>
              <a:ahLst/>
              <a:cxnLst/>
              <a:rect l="l" t="t" r="r" b="b"/>
              <a:pathLst>
                <a:path w="4146139" h="1480764">
                  <a:moveTo>
                    <a:pt x="0" y="0"/>
                  </a:moveTo>
                  <a:lnTo>
                    <a:pt x="4146138" y="0"/>
                  </a:lnTo>
                  <a:lnTo>
                    <a:pt x="4146138" y="1480764"/>
                  </a:lnTo>
                  <a:lnTo>
                    <a:pt x="0" y="1480764"/>
                  </a:lnTo>
                  <a:lnTo>
                    <a:pt x="0" y="0"/>
                  </a:lnTo>
                  <a:close/>
                </a:path>
              </a:pathLst>
            </a:custGeom>
            <a:blipFill>
              <a:blip r:embed="rId3"/>
              <a:stretch>
                <a:fillRect l="-33783" t="-79402" r="-31591" b="-79905"/>
              </a:stretch>
            </a:blipFill>
          </p:spPr>
          <p:txBody>
            <a:bodyPr/>
            <a:lstStyle/>
            <a:p>
              <a:endParaRPr lang="fr-F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10618" y="3238858"/>
            <a:ext cx="17757131" cy="3949927"/>
          </a:xfrm>
          <a:custGeom>
            <a:avLst/>
            <a:gdLst/>
            <a:ahLst/>
            <a:cxnLst/>
            <a:rect l="l" t="t" r="r" b="b"/>
            <a:pathLst>
              <a:path w="17757131" h="3949927">
                <a:moveTo>
                  <a:pt x="0" y="0"/>
                </a:moveTo>
                <a:lnTo>
                  <a:pt x="17757131" y="0"/>
                </a:lnTo>
                <a:lnTo>
                  <a:pt x="17757131" y="3949927"/>
                </a:lnTo>
                <a:lnTo>
                  <a:pt x="0" y="3949927"/>
                </a:lnTo>
                <a:lnTo>
                  <a:pt x="0" y="0"/>
                </a:lnTo>
                <a:close/>
              </a:path>
            </a:pathLst>
          </a:custGeom>
          <a:blipFill>
            <a:blip r:embed="rId3"/>
            <a:stretch>
              <a:fillRect r="-617" b="-39091"/>
            </a:stretch>
          </a:blipFill>
        </p:spPr>
        <p:txBody>
          <a:bodyPr/>
          <a:lstStyle/>
          <a:p>
            <a:endParaRPr lang="fr-FR"/>
          </a:p>
        </p:txBody>
      </p:sp>
      <p:sp>
        <p:nvSpPr>
          <p:cNvPr id="6" name="TextBox 6"/>
          <p:cNvSpPr txBox="1"/>
          <p:nvPr/>
        </p:nvSpPr>
        <p:spPr>
          <a:xfrm>
            <a:off x="919853" y="296934"/>
            <a:ext cx="13616194"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Architecture globale</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52930" y="2726977"/>
            <a:ext cx="8782140" cy="6531323"/>
          </a:xfrm>
          <a:custGeom>
            <a:avLst/>
            <a:gdLst/>
            <a:ahLst/>
            <a:cxnLst/>
            <a:rect l="l" t="t" r="r" b="b"/>
            <a:pathLst>
              <a:path w="8782140" h="6531323">
                <a:moveTo>
                  <a:pt x="0" y="0"/>
                </a:moveTo>
                <a:lnTo>
                  <a:pt x="8782140" y="0"/>
                </a:lnTo>
                <a:lnTo>
                  <a:pt x="8782140" y="6531323"/>
                </a:lnTo>
                <a:lnTo>
                  <a:pt x="0" y="6531323"/>
                </a:lnTo>
                <a:lnTo>
                  <a:pt x="0" y="0"/>
                </a:lnTo>
                <a:close/>
              </a:path>
            </a:pathLst>
          </a:custGeom>
          <a:blipFill>
            <a:blip r:embed="rId3"/>
            <a:stretch>
              <a:fillRect t="-6215"/>
            </a:stretch>
          </a:blipFill>
        </p:spPr>
        <p:txBody>
          <a:bodyPr/>
          <a:lstStyle/>
          <a:p>
            <a:endParaRPr lang="fr-FR"/>
          </a:p>
        </p:txBody>
      </p:sp>
      <p:grpSp>
        <p:nvGrpSpPr>
          <p:cNvPr id="3" name="Group 3"/>
          <p:cNvGrpSpPr/>
          <p:nvPr/>
        </p:nvGrpSpPr>
        <p:grpSpPr>
          <a:xfrm>
            <a:off x="0" y="0"/>
            <a:ext cx="18288000" cy="1543194"/>
            <a:chOff x="0" y="0"/>
            <a:chExt cx="4816593" cy="406438"/>
          </a:xfrm>
        </p:grpSpPr>
        <p:sp>
          <p:nvSpPr>
            <p:cNvPr id="4" name="Freeform 4"/>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5" name="TextBox 5"/>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919853" y="296934"/>
            <a:ext cx="13616194"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accuracy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7636054" y="-1258298"/>
            <a:ext cx="10651946" cy="599172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24384000" y="13716000"/>
                  </a:moveTo>
                  <a:lnTo>
                    <a:pt x="0" y="13716000"/>
                  </a:lnTo>
                  <a:lnTo>
                    <a:pt x="0" y="0"/>
                  </a:lnTo>
                  <a:lnTo>
                    <a:pt x="24384000" y="0"/>
                  </a:lnTo>
                  <a:lnTo>
                    <a:pt x="24384000" y="13716000"/>
                  </a:lnTo>
                  <a:close/>
                </a:path>
              </a:pathLst>
            </a:custGeom>
            <a:blipFill>
              <a:blip r:embed="rId2"/>
              <a:stretch>
                <a:fillRect l="-31802" t="-56068" r="-10778" b="-83121"/>
              </a:stretch>
            </a:blipFill>
          </p:spPr>
          <p:txBody>
            <a:bodyPr/>
            <a:lstStyle/>
            <a:p>
              <a:endParaRPr lang="fr-FR"/>
            </a:p>
          </p:txBody>
        </p:sp>
        <p:sp>
          <p:nvSpPr>
            <p:cNvPr id="4" name="Freeform 4"/>
            <p:cNvSpPr/>
            <p:nvPr/>
          </p:nvSpPr>
          <p:spPr>
            <a:xfrm>
              <a:off x="0" y="0"/>
              <a:ext cx="24384000" cy="13716000"/>
            </a:xfrm>
            <a:custGeom>
              <a:avLst/>
              <a:gdLst/>
              <a:ahLst/>
              <a:cxnLst/>
              <a:rect l="l" t="t" r="r" b="b"/>
              <a:pathLst>
                <a:path w="24384000" h="13716000">
                  <a:moveTo>
                    <a:pt x="24384000" y="13716000"/>
                  </a:moveTo>
                  <a:lnTo>
                    <a:pt x="0" y="13716000"/>
                  </a:lnTo>
                  <a:lnTo>
                    <a:pt x="0" y="0"/>
                  </a:lnTo>
                  <a:lnTo>
                    <a:pt x="24384000" y="0"/>
                  </a:lnTo>
                  <a:lnTo>
                    <a:pt x="24384000" y="13716000"/>
                  </a:lnTo>
                  <a:close/>
                </a:path>
              </a:pathLst>
            </a:custGeom>
            <a:blipFill>
              <a:blip r:embed="rId3"/>
              <a:stretch>
                <a:fillRect/>
              </a:stretch>
            </a:blipFill>
          </p:spPr>
          <p:txBody>
            <a:bodyPr/>
            <a:lstStyle/>
            <a:p>
              <a:endParaRPr lang="fr-FR"/>
            </a:p>
          </p:txBody>
        </p:sp>
      </p:grpSp>
      <p:grpSp>
        <p:nvGrpSpPr>
          <p:cNvPr id="5" name="Group 5"/>
          <p:cNvGrpSpPr>
            <a:grpSpLocks noChangeAspect="1"/>
          </p:cNvGrpSpPr>
          <p:nvPr/>
        </p:nvGrpSpPr>
        <p:grpSpPr>
          <a:xfrm>
            <a:off x="7351845" y="4573554"/>
            <a:ext cx="10936155" cy="6151587"/>
            <a:chOff x="0" y="0"/>
            <a:chExt cx="24384000" cy="13716000"/>
          </a:xfrm>
        </p:grpSpPr>
        <p:sp>
          <p:nvSpPr>
            <p:cNvPr id="6" name="Freeform 6"/>
            <p:cNvSpPr/>
            <p:nvPr/>
          </p:nvSpPr>
          <p:spPr>
            <a:xfrm>
              <a:off x="0" y="0"/>
              <a:ext cx="24384000" cy="13716000"/>
            </a:xfrm>
            <a:custGeom>
              <a:avLst/>
              <a:gdLst/>
              <a:ahLst/>
              <a:cxnLst/>
              <a:rect l="l" t="t" r="r" b="b"/>
              <a:pathLst>
                <a:path w="24384000" h="13716000">
                  <a:moveTo>
                    <a:pt x="24384000" y="13716000"/>
                  </a:moveTo>
                  <a:lnTo>
                    <a:pt x="0" y="13716000"/>
                  </a:lnTo>
                  <a:lnTo>
                    <a:pt x="0" y="0"/>
                  </a:lnTo>
                  <a:lnTo>
                    <a:pt x="24384000" y="0"/>
                  </a:lnTo>
                  <a:lnTo>
                    <a:pt x="24384000" y="13716000"/>
                  </a:lnTo>
                  <a:close/>
                </a:path>
              </a:pathLst>
            </a:custGeom>
            <a:blipFill>
              <a:blip r:embed="rId4"/>
              <a:stretch>
                <a:fillRect t="-83576" b="-83576"/>
              </a:stretch>
            </a:blipFill>
          </p:spPr>
          <p:txBody>
            <a:bodyPr/>
            <a:lstStyle/>
            <a:p>
              <a:endParaRPr lang="fr-FR"/>
            </a:p>
          </p:txBody>
        </p:sp>
        <p:sp>
          <p:nvSpPr>
            <p:cNvPr id="7" name="Freeform 7"/>
            <p:cNvSpPr/>
            <p:nvPr/>
          </p:nvSpPr>
          <p:spPr>
            <a:xfrm>
              <a:off x="0" y="0"/>
              <a:ext cx="24384000" cy="13716000"/>
            </a:xfrm>
            <a:custGeom>
              <a:avLst/>
              <a:gdLst/>
              <a:ahLst/>
              <a:cxnLst/>
              <a:rect l="l" t="t" r="r" b="b"/>
              <a:pathLst>
                <a:path w="24384000" h="13716000">
                  <a:moveTo>
                    <a:pt x="24384000" y="13716000"/>
                  </a:moveTo>
                  <a:lnTo>
                    <a:pt x="0" y="13716000"/>
                  </a:lnTo>
                  <a:lnTo>
                    <a:pt x="0" y="0"/>
                  </a:lnTo>
                  <a:lnTo>
                    <a:pt x="24384000" y="0"/>
                  </a:lnTo>
                  <a:lnTo>
                    <a:pt x="24384000" y="13716000"/>
                  </a:lnTo>
                  <a:close/>
                </a:path>
              </a:pathLst>
            </a:custGeom>
            <a:blipFill>
              <a:blip r:embed="rId3"/>
              <a:stretch>
                <a:fillRect/>
              </a:stretch>
            </a:blipFill>
          </p:spPr>
          <p:txBody>
            <a:bodyPr/>
            <a:lstStyle/>
            <a:p>
              <a:endParaRPr lang="fr-FR"/>
            </a:p>
          </p:txBody>
        </p:sp>
      </p:grpSp>
      <p:sp>
        <p:nvSpPr>
          <p:cNvPr id="8" name="Freeform 8"/>
          <p:cNvSpPr/>
          <p:nvPr/>
        </p:nvSpPr>
        <p:spPr>
          <a:xfrm>
            <a:off x="1154725" y="1737562"/>
            <a:ext cx="6481330" cy="8549438"/>
          </a:xfrm>
          <a:custGeom>
            <a:avLst/>
            <a:gdLst/>
            <a:ahLst/>
            <a:cxnLst/>
            <a:rect l="l" t="t" r="r" b="b"/>
            <a:pathLst>
              <a:path w="6481330" h="8549438">
                <a:moveTo>
                  <a:pt x="0" y="0"/>
                </a:moveTo>
                <a:lnTo>
                  <a:pt x="6481329" y="0"/>
                </a:lnTo>
                <a:lnTo>
                  <a:pt x="6481329" y="8549438"/>
                </a:lnTo>
                <a:lnTo>
                  <a:pt x="0" y="8549438"/>
                </a:lnTo>
                <a:lnTo>
                  <a:pt x="0" y="0"/>
                </a:lnTo>
                <a:close/>
              </a:path>
            </a:pathLst>
          </a:custGeom>
          <a:blipFill>
            <a:blip r:embed="rId5"/>
            <a:stretch>
              <a:fillRect l="-13929" r="-13929"/>
            </a:stretch>
          </a:blipFill>
        </p:spPr>
        <p:txBody>
          <a:bodyPr/>
          <a:lstStyle/>
          <a:p>
            <a:endParaRPr lang="fr-F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72588" y="1543194"/>
            <a:ext cx="10881412" cy="8506405"/>
          </a:xfrm>
          <a:custGeom>
            <a:avLst/>
            <a:gdLst/>
            <a:ahLst/>
            <a:cxnLst/>
            <a:rect l="l" t="t" r="r" b="b"/>
            <a:pathLst>
              <a:path w="10881412" h="8506405">
                <a:moveTo>
                  <a:pt x="0" y="0"/>
                </a:moveTo>
                <a:lnTo>
                  <a:pt x="10881412" y="0"/>
                </a:lnTo>
                <a:lnTo>
                  <a:pt x="10881412" y="8506405"/>
                </a:lnTo>
                <a:lnTo>
                  <a:pt x="0" y="8506405"/>
                </a:lnTo>
                <a:lnTo>
                  <a:pt x="0" y="0"/>
                </a:lnTo>
                <a:close/>
              </a:path>
            </a:pathLst>
          </a:custGeom>
          <a:blipFill>
            <a:blip r:embed="rId2"/>
            <a:stretch>
              <a:fillRect t="-7769"/>
            </a:stretch>
          </a:blipFill>
        </p:spPr>
        <p:txBody>
          <a:bodyPr/>
          <a:lstStyle/>
          <a:p>
            <a:endParaRPr lang="fr-FR"/>
          </a:p>
        </p:txBody>
      </p:sp>
      <p:grpSp>
        <p:nvGrpSpPr>
          <p:cNvPr id="3" name="Group 3"/>
          <p:cNvGrpSpPr/>
          <p:nvPr/>
        </p:nvGrpSpPr>
        <p:grpSpPr>
          <a:xfrm>
            <a:off x="0" y="0"/>
            <a:ext cx="18288000" cy="1543194"/>
            <a:chOff x="0" y="0"/>
            <a:chExt cx="4816593" cy="406438"/>
          </a:xfrm>
        </p:grpSpPr>
        <p:sp>
          <p:nvSpPr>
            <p:cNvPr id="4" name="Freeform 4"/>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5" name="TextBox 5"/>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919853" y="296934"/>
            <a:ext cx="13616194"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ROC AUC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99A5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00610" y="230809"/>
            <a:ext cx="3549544" cy="3549544"/>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gradFill rotWithShape="1">
              <a:gsLst>
                <a:gs pos="0">
                  <a:srgbClr val="1119C2">
                    <a:alpha val="100000"/>
                  </a:srgbClr>
                </a:gs>
                <a:gs pos="100000">
                  <a:srgbClr val="2932FF">
                    <a:alpha val="100000"/>
                  </a:srgbClr>
                </a:gs>
              </a:gsLst>
              <a:lin ang="0"/>
            </a:gradFill>
          </p:spPr>
          <p:txBody>
            <a:bodyPr/>
            <a:lstStyle/>
            <a:p>
              <a:endParaRPr lang="fr-FR"/>
            </a:p>
          </p:txBody>
        </p:sp>
      </p:grpSp>
      <p:grpSp>
        <p:nvGrpSpPr>
          <p:cNvPr id="4" name="Group 4"/>
          <p:cNvGrpSpPr>
            <a:grpSpLocks noChangeAspect="1"/>
          </p:cNvGrpSpPr>
          <p:nvPr/>
        </p:nvGrpSpPr>
        <p:grpSpPr>
          <a:xfrm>
            <a:off x="7747893" y="9305382"/>
            <a:ext cx="3549544" cy="3549544"/>
            <a:chOff x="0" y="0"/>
            <a:chExt cx="1708150" cy="1708150"/>
          </a:xfrm>
        </p:grpSpPr>
        <p:sp>
          <p:nvSpPr>
            <p:cNvPr id="5" name="Freeform 5"/>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txBody>
            <a:bodyPr/>
            <a:lstStyle/>
            <a:p>
              <a:endParaRPr lang="fr-FR"/>
            </a:p>
          </p:txBody>
        </p:sp>
      </p:grpSp>
      <p:grpSp>
        <p:nvGrpSpPr>
          <p:cNvPr id="6" name="Group 6"/>
          <p:cNvGrpSpPr>
            <a:grpSpLocks noChangeAspect="1"/>
          </p:cNvGrpSpPr>
          <p:nvPr/>
        </p:nvGrpSpPr>
        <p:grpSpPr>
          <a:xfrm>
            <a:off x="14268953" y="-2153588"/>
            <a:ext cx="3549544" cy="3549544"/>
            <a:chOff x="0" y="0"/>
            <a:chExt cx="1708150" cy="1708150"/>
          </a:xfrm>
        </p:grpSpPr>
        <p:sp>
          <p:nvSpPr>
            <p:cNvPr id="7" name="Freeform 7"/>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txBody>
            <a:bodyPr/>
            <a:lstStyle/>
            <a:p>
              <a:endParaRPr lang="fr-FR"/>
            </a:p>
          </p:txBody>
        </p:sp>
      </p:grpSp>
      <p:grpSp>
        <p:nvGrpSpPr>
          <p:cNvPr id="8" name="Group 8"/>
          <p:cNvGrpSpPr/>
          <p:nvPr/>
        </p:nvGrpSpPr>
        <p:grpSpPr>
          <a:xfrm>
            <a:off x="16043725" y="8042725"/>
            <a:ext cx="1215575" cy="121557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gradFill rotWithShape="1">
              <a:gsLst>
                <a:gs pos="0">
                  <a:srgbClr val="1119C2">
                    <a:alpha val="100000"/>
                  </a:srgbClr>
                </a:gs>
                <a:gs pos="100000">
                  <a:srgbClr val="2932FF">
                    <a:alpha val="100000"/>
                  </a:srgbClr>
                </a:gs>
              </a:gsLst>
              <a:lin ang="0"/>
            </a:gradFill>
            <a:ln cap="sq">
              <a:noFill/>
              <a:prstDash val="solid"/>
              <a:miter/>
            </a:ln>
          </p:spPr>
          <p:txBody>
            <a:bodyPr/>
            <a:lstStyle/>
            <a:p>
              <a:endParaRPr lang="fr-FR"/>
            </a:p>
          </p:txBody>
        </p:sp>
        <p:sp>
          <p:nvSpPr>
            <p:cNvPr id="10" name="TextBox 10"/>
            <p:cNvSpPr txBox="1"/>
            <p:nvPr/>
          </p:nvSpPr>
          <p:spPr>
            <a:xfrm>
              <a:off x="127000" y="60325"/>
              <a:ext cx="558800" cy="625475"/>
            </a:xfrm>
            <a:prstGeom prst="rect">
              <a:avLst/>
            </a:prstGeom>
          </p:spPr>
          <p:txBody>
            <a:bodyPr lIns="50800" tIns="50800" rIns="50800" bIns="50800" rtlCol="0" anchor="ctr"/>
            <a:lstStyle/>
            <a:p>
              <a:pPr algn="ctr">
                <a:lnSpc>
                  <a:spcPts val="3600"/>
                </a:lnSpc>
              </a:pPr>
              <a:endParaRPr/>
            </a:p>
          </p:txBody>
        </p:sp>
      </p:grpSp>
      <p:sp>
        <p:nvSpPr>
          <p:cNvPr id="11" name="TextBox 11"/>
          <p:cNvSpPr txBox="1"/>
          <p:nvPr/>
        </p:nvSpPr>
        <p:spPr>
          <a:xfrm>
            <a:off x="1994407" y="2940895"/>
            <a:ext cx="14299185" cy="4491021"/>
          </a:xfrm>
          <a:prstGeom prst="rect">
            <a:avLst/>
          </a:prstGeom>
        </p:spPr>
        <p:txBody>
          <a:bodyPr lIns="0" tIns="0" rIns="0" bIns="0" rtlCol="0" anchor="t">
            <a:spAutoFit/>
          </a:bodyPr>
          <a:lstStyle/>
          <a:p>
            <a:pPr algn="ctr">
              <a:lnSpc>
                <a:spcPts val="11734"/>
              </a:lnSpc>
            </a:pPr>
            <a:r>
              <a:rPr lang="en-US" sz="10572" b="1">
                <a:solidFill>
                  <a:srgbClr val="FFFFFF"/>
                </a:solidFill>
                <a:latin typeface="Montserrat Ultra-Bold"/>
                <a:ea typeface="Montserrat Ultra-Bold"/>
                <a:cs typeface="Montserrat Ultra-Bold"/>
                <a:sym typeface="Montserrat Ultra-Bold"/>
              </a:rPr>
              <a:t>Résultats et Comparaison des Modèles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919853" y="296934"/>
            <a:ext cx="13616194" cy="854109"/>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Comparaison</a:t>
            </a:r>
          </a:p>
        </p:txBody>
      </p:sp>
      <p:graphicFrame>
        <p:nvGraphicFramePr>
          <p:cNvPr id="6" name="Table 6"/>
          <p:cNvGraphicFramePr>
            <a:graphicFrameLocks noGrp="1"/>
          </p:cNvGraphicFramePr>
          <p:nvPr/>
        </p:nvGraphicFramePr>
        <p:xfrm>
          <a:off x="2302206" y="2865987"/>
          <a:ext cx="14313992" cy="5824220"/>
        </p:xfrm>
        <a:graphic>
          <a:graphicData uri="http://schemas.openxmlformats.org/drawingml/2006/table">
            <a:tbl>
              <a:tblPr/>
              <a:tblGrid>
                <a:gridCol w="3240023">
                  <a:extLst>
                    <a:ext uri="{9D8B030D-6E8A-4147-A177-3AD203B41FA5}">
                      <a16:colId xmlns:a16="http://schemas.microsoft.com/office/drawing/2014/main" val="20000"/>
                    </a:ext>
                  </a:extLst>
                </a:gridCol>
                <a:gridCol w="2744110">
                  <a:extLst>
                    <a:ext uri="{9D8B030D-6E8A-4147-A177-3AD203B41FA5}">
                      <a16:colId xmlns:a16="http://schemas.microsoft.com/office/drawing/2014/main" val="20001"/>
                    </a:ext>
                  </a:extLst>
                </a:gridCol>
                <a:gridCol w="1855573">
                  <a:extLst>
                    <a:ext uri="{9D8B030D-6E8A-4147-A177-3AD203B41FA5}">
                      <a16:colId xmlns:a16="http://schemas.microsoft.com/office/drawing/2014/main" val="20002"/>
                    </a:ext>
                  </a:extLst>
                </a:gridCol>
                <a:gridCol w="2291611">
                  <a:extLst>
                    <a:ext uri="{9D8B030D-6E8A-4147-A177-3AD203B41FA5}">
                      <a16:colId xmlns:a16="http://schemas.microsoft.com/office/drawing/2014/main" val="20003"/>
                    </a:ext>
                  </a:extLst>
                </a:gridCol>
                <a:gridCol w="4182676">
                  <a:extLst>
                    <a:ext uri="{9D8B030D-6E8A-4147-A177-3AD203B41FA5}">
                      <a16:colId xmlns:a16="http://schemas.microsoft.com/office/drawing/2014/main" val="20004"/>
                    </a:ext>
                  </a:extLst>
                </a:gridCol>
              </a:tblGrid>
              <a:tr h="2160332">
                <a:tc>
                  <a:txBody>
                    <a:bodyPr/>
                    <a:lstStyle/>
                    <a:p>
                      <a:pPr algn="ctr">
                        <a:lnSpc>
                          <a:spcPts val="4339"/>
                        </a:lnSpc>
                        <a:defRPr/>
                      </a:pPr>
                      <a:r>
                        <a:rPr lang="en-US" sz="3099" b="1">
                          <a:solidFill>
                            <a:srgbClr val="FFFFFF"/>
                          </a:solidFill>
                          <a:latin typeface="Garet Bold"/>
                          <a:ea typeface="Garet Bold"/>
                          <a:cs typeface="Garet Bold"/>
                          <a:sym typeface="Garet Bold"/>
                        </a:rPr>
                        <a:t>Modèle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gradFill rotWithShape="1">
                      <a:gsLst>
                        <a:gs pos="0">
                          <a:srgbClr val="1119C2">
                            <a:alpha val="100000"/>
                          </a:srgbClr>
                        </a:gs>
                        <a:gs pos="100000">
                          <a:srgbClr val="2932FF">
                            <a:alpha val="100000"/>
                          </a:srgbClr>
                        </a:gs>
                      </a:gsLst>
                      <a:lin ang="0"/>
                    </a:gradFill>
                  </a:tcPr>
                </a:tc>
                <a:tc>
                  <a:txBody>
                    <a:bodyPr/>
                    <a:lstStyle/>
                    <a:p>
                      <a:pPr algn="ctr">
                        <a:lnSpc>
                          <a:spcPts val="4339"/>
                        </a:lnSpc>
                        <a:defRPr/>
                      </a:pPr>
                      <a:r>
                        <a:rPr lang="en-US" sz="3099" b="1">
                          <a:solidFill>
                            <a:srgbClr val="FFFFFF"/>
                          </a:solidFill>
                          <a:latin typeface="Garet Bold"/>
                          <a:ea typeface="Garet Bold"/>
                          <a:cs typeface="Garet Bold"/>
                          <a:sym typeface="Garet Bold"/>
                        </a:rPr>
                        <a:t>Accuracy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99A5FF"/>
                    </a:solidFill>
                  </a:tcPr>
                </a:tc>
                <a:tc>
                  <a:txBody>
                    <a:bodyPr/>
                    <a:lstStyle/>
                    <a:p>
                      <a:pPr algn="ctr">
                        <a:lnSpc>
                          <a:spcPts val="4339"/>
                        </a:lnSpc>
                        <a:defRPr/>
                      </a:pPr>
                      <a:r>
                        <a:rPr lang="en-US" sz="3099" b="1">
                          <a:solidFill>
                            <a:srgbClr val="FFFFFF"/>
                          </a:solidFill>
                          <a:latin typeface="Garet Bold"/>
                          <a:ea typeface="Garet Bold"/>
                          <a:cs typeface="Garet Bold"/>
                          <a:sym typeface="Garet Bold"/>
                        </a:rPr>
                        <a:t>ROC AUC</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99A5FF"/>
                    </a:solidFill>
                  </a:tcPr>
                </a:tc>
                <a:tc>
                  <a:txBody>
                    <a:bodyPr/>
                    <a:lstStyle/>
                    <a:p>
                      <a:pPr algn="ctr">
                        <a:lnSpc>
                          <a:spcPts val="4339"/>
                        </a:lnSpc>
                        <a:defRPr/>
                      </a:pPr>
                      <a:r>
                        <a:rPr lang="en-US" sz="3099" b="1">
                          <a:solidFill>
                            <a:srgbClr val="FFFFFF"/>
                          </a:solidFill>
                          <a:latin typeface="Garet Bold"/>
                          <a:ea typeface="Garet Bold"/>
                          <a:cs typeface="Garet Bold"/>
                          <a:sym typeface="Garet Bold"/>
                        </a:rPr>
                        <a:t>Training Time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99A5FF"/>
                    </a:solidFill>
                  </a:tcPr>
                </a:tc>
                <a:tc>
                  <a:txBody>
                    <a:bodyPr/>
                    <a:lstStyle/>
                    <a:p>
                      <a:pPr algn="ctr">
                        <a:lnSpc>
                          <a:spcPts val="4339"/>
                        </a:lnSpc>
                        <a:defRPr/>
                      </a:pPr>
                      <a:r>
                        <a:rPr lang="en-US" sz="3099" b="1">
                          <a:solidFill>
                            <a:srgbClr val="FFFFFF"/>
                          </a:solidFill>
                          <a:latin typeface="Garet Bold"/>
                          <a:ea typeface="Garet Bold"/>
                          <a:cs typeface="Garet Bold"/>
                          <a:sym typeface="Garet Bold"/>
                        </a:rPr>
                        <a:t>RESOURCES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99A5FF"/>
                    </a:solidFill>
                  </a:tcPr>
                </a:tc>
                <a:extLst>
                  <a:ext uri="{0D108BD9-81ED-4DB2-BD59-A6C34878D82A}">
                    <a16:rowId xmlns:a16="http://schemas.microsoft.com/office/drawing/2014/main" val="10000"/>
                  </a:ext>
                </a:extLst>
              </a:tr>
              <a:tr h="1972193">
                <a:tc>
                  <a:txBody>
                    <a:bodyPr/>
                    <a:lstStyle/>
                    <a:p>
                      <a:pPr algn="ctr">
                        <a:lnSpc>
                          <a:spcPts val="4339"/>
                        </a:lnSpc>
                        <a:defRPr/>
                      </a:pPr>
                      <a:r>
                        <a:rPr lang="en-US" sz="3099" b="1">
                          <a:solidFill>
                            <a:srgbClr val="FFFFFF"/>
                          </a:solidFill>
                          <a:latin typeface="Garet Bold"/>
                          <a:ea typeface="Garet Bold"/>
                          <a:cs typeface="Garet Bold"/>
                          <a:sym typeface="Garet Bold"/>
                        </a:rPr>
                        <a:t>CNN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99A5FF"/>
                    </a:solidFill>
                  </a:tcPr>
                </a:tc>
                <a:tc>
                  <a:txBody>
                    <a:bodyPr/>
                    <a:lstStyle/>
                    <a:p>
                      <a:pPr algn="ctr">
                        <a:lnSpc>
                          <a:spcPts val="4339"/>
                        </a:lnSpc>
                        <a:defRPr/>
                      </a:pPr>
                      <a:r>
                        <a:rPr lang="en-US" sz="3099" b="1">
                          <a:solidFill>
                            <a:srgbClr val="000000"/>
                          </a:solidFill>
                          <a:latin typeface="Inter Bold"/>
                          <a:ea typeface="Inter Bold"/>
                          <a:cs typeface="Inter Bold"/>
                          <a:sym typeface="Inter Bold"/>
                        </a:rPr>
                        <a:t>95 %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339"/>
                        </a:lnSpc>
                        <a:defRPr/>
                      </a:pPr>
                      <a:r>
                        <a:rPr lang="en-US" sz="3099" b="1">
                          <a:solidFill>
                            <a:srgbClr val="000000"/>
                          </a:solidFill>
                          <a:latin typeface="Inter Bold"/>
                          <a:ea typeface="Inter Bold"/>
                          <a:cs typeface="Inter Bold"/>
                          <a:sym typeface="Inter Bold"/>
                        </a:rPr>
                        <a:t>99 %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339"/>
                        </a:lnSpc>
                        <a:defRPr/>
                      </a:pPr>
                      <a:r>
                        <a:rPr lang="en-US" sz="3099" b="1">
                          <a:solidFill>
                            <a:srgbClr val="000000"/>
                          </a:solidFill>
                          <a:latin typeface="Inter Bold"/>
                          <a:ea typeface="Inter Bold"/>
                          <a:cs typeface="Inter Bold"/>
                          <a:sym typeface="Inter Bold"/>
                        </a:rPr>
                        <a:t>8 min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339"/>
                        </a:lnSpc>
                        <a:defRPr/>
                      </a:pPr>
                      <a:r>
                        <a:rPr lang="en-US" sz="3099" b="1">
                          <a:solidFill>
                            <a:srgbClr val="000000"/>
                          </a:solidFill>
                          <a:latin typeface="Inter Bold"/>
                          <a:ea typeface="Inter Bold"/>
                          <a:cs typeface="Inter Bold"/>
                          <a:sym typeface="Inter Bold"/>
                        </a:rPr>
                        <a:t>CPU</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691695">
                <a:tc>
                  <a:txBody>
                    <a:bodyPr/>
                    <a:lstStyle/>
                    <a:p>
                      <a:pPr algn="ctr">
                        <a:lnSpc>
                          <a:spcPts val="4339"/>
                        </a:lnSpc>
                        <a:defRPr/>
                      </a:pPr>
                      <a:r>
                        <a:rPr lang="en-US" sz="3099" b="1">
                          <a:solidFill>
                            <a:srgbClr val="FFFFFF"/>
                          </a:solidFill>
                          <a:latin typeface="Garet Bold"/>
                          <a:ea typeface="Garet Bold"/>
                          <a:cs typeface="Garet Bold"/>
                          <a:sym typeface="Garet Bold"/>
                        </a:rPr>
                        <a:t>BERT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99A5FF"/>
                    </a:solidFill>
                  </a:tcPr>
                </a:tc>
                <a:tc>
                  <a:txBody>
                    <a:bodyPr/>
                    <a:lstStyle/>
                    <a:p>
                      <a:pPr algn="ctr">
                        <a:lnSpc>
                          <a:spcPts val="4339"/>
                        </a:lnSpc>
                        <a:defRPr/>
                      </a:pPr>
                      <a:r>
                        <a:rPr lang="en-US" sz="3099" b="1">
                          <a:solidFill>
                            <a:srgbClr val="000000"/>
                          </a:solidFill>
                          <a:latin typeface="Inter Bold"/>
                          <a:ea typeface="Inter Bold"/>
                          <a:cs typeface="Inter Bold"/>
                          <a:sym typeface="Inter Bold"/>
                        </a:rPr>
                        <a:t>96 %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339"/>
                        </a:lnSpc>
                        <a:defRPr/>
                      </a:pPr>
                      <a:r>
                        <a:rPr lang="en-US" sz="3099" b="1">
                          <a:solidFill>
                            <a:srgbClr val="000000"/>
                          </a:solidFill>
                          <a:latin typeface="Inter Bold"/>
                          <a:ea typeface="Inter Bold"/>
                          <a:cs typeface="Inter Bold"/>
                          <a:sym typeface="Inter Bold"/>
                        </a:rPr>
                        <a:t>98 %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339"/>
                        </a:lnSpc>
                        <a:defRPr/>
                      </a:pPr>
                      <a:r>
                        <a:rPr lang="en-US" sz="3099" b="1">
                          <a:solidFill>
                            <a:srgbClr val="000000"/>
                          </a:solidFill>
                          <a:latin typeface="Inter Bold"/>
                          <a:ea typeface="Inter Bold"/>
                          <a:cs typeface="Inter Bold"/>
                          <a:sym typeface="Inter Bold"/>
                        </a:rPr>
                        <a:t>5h30min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339"/>
                        </a:lnSpc>
                        <a:defRPr/>
                      </a:pPr>
                      <a:r>
                        <a:rPr lang="en-US" sz="3099" b="1">
                          <a:solidFill>
                            <a:srgbClr val="000000"/>
                          </a:solidFill>
                          <a:latin typeface="Inter Bold"/>
                          <a:ea typeface="Inter Bold"/>
                          <a:cs typeface="Inter Bold"/>
                          <a:sym typeface="Inter Bold"/>
                        </a:rPr>
                        <a:t>T4 GPU</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919853" y="296934"/>
            <a:ext cx="13616194" cy="854109"/>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Comparaison</a:t>
            </a:r>
          </a:p>
        </p:txBody>
      </p:sp>
      <p:graphicFrame>
        <p:nvGraphicFramePr>
          <p:cNvPr id="6" name="Table 6"/>
          <p:cNvGraphicFramePr>
            <a:graphicFrameLocks noGrp="1"/>
          </p:cNvGraphicFramePr>
          <p:nvPr/>
        </p:nvGraphicFramePr>
        <p:xfrm>
          <a:off x="1385254" y="2550785"/>
          <a:ext cx="16045974" cy="5824220"/>
        </p:xfrm>
        <a:graphic>
          <a:graphicData uri="http://schemas.openxmlformats.org/drawingml/2006/table">
            <a:tbl>
              <a:tblPr/>
              <a:tblGrid>
                <a:gridCol w="4997084">
                  <a:extLst>
                    <a:ext uri="{9D8B030D-6E8A-4147-A177-3AD203B41FA5}">
                      <a16:colId xmlns:a16="http://schemas.microsoft.com/office/drawing/2014/main" val="20000"/>
                    </a:ext>
                  </a:extLst>
                </a:gridCol>
                <a:gridCol w="5217130">
                  <a:extLst>
                    <a:ext uri="{9D8B030D-6E8A-4147-A177-3AD203B41FA5}">
                      <a16:colId xmlns:a16="http://schemas.microsoft.com/office/drawing/2014/main" val="20001"/>
                    </a:ext>
                  </a:extLst>
                </a:gridCol>
                <a:gridCol w="5831760">
                  <a:extLst>
                    <a:ext uri="{9D8B030D-6E8A-4147-A177-3AD203B41FA5}">
                      <a16:colId xmlns:a16="http://schemas.microsoft.com/office/drawing/2014/main" val="20002"/>
                    </a:ext>
                  </a:extLst>
                </a:gridCol>
              </a:tblGrid>
              <a:tr h="2160332">
                <a:tc>
                  <a:txBody>
                    <a:bodyPr/>
                    <a:lstStyle/>
                    <a:p>
                      <a:pPr algn="ctr">
                        <a:lnSpc>
                          <a:spcPts val="4339"/>
                        </a:lnSpc>
                        <a:defRPr/>
                      </a:pPr>
                      <a:r>
                        <a:rPr lang="en-US" sz="3099" b="1">
                          <a:solidFill>
                            <a:srgbClr val="FFFFFF"/>
                          </a:solidFill>
                          <a:latin typeface="Garet Bold"/>
                          <a:ea typeface="Garet Bold"/>
                          <a:cs typeface="Garet Bold"/>
                          <a:sym typeface="Garet Bold"/>
                        </a:rPr>
                        <a:t>Modèle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gradFill rotWithShape="1">
                      <a:gsLst>
                        <a:gs pos="0">
                          <a:srgbClr val="1119C2">
                            <a:alpha val="100000"/>
                          </a:srgbClr>
                        </a:gs>
                        <a:gs pos="100000">
                          <a:srgbClr val="2932FF">
                            <a:alpha val="100000"/>
                          </a:srgbClr>
                        </a:gs>
                      </a:gsLst>
                      <a:lin ang="0"/>
                    </a:gradFill>
                  </a:tcPr>
                </a:tc>
                <a:tc>
                  <a:txBody>
                    <a:bodyPr/>
                    <a:lstStyle/>
                    <a:p>
                      <a:pPr algn="ctr">
                        <a:lnSpc>
                          <a:spcPts val="4339"/>
                        </a:lnSpc>
                        <a:defRPr/>
                      </a:pPr>
                      <a:r>
                        <a:rPr lang="en-US" sz="3099" b="1">
                          <a:solidFill>
                            <a:srgbClr val="FFFFFF"/>
                          </a:solidFill>
                          <a:latin typeface="Garet Bold"/>
                          <a:ea typeface="Garet Bold"/>
                          <a:cs typeface="Garet Bold"/>
                          <a:sym typeface="Garet Bold"/>
                        </a:rPr>
                        <a:t>BERT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99A5FF"/>
                    </a:solidFill>
                  </a:tcPr>
                </a:tc>
                <a:tc>
                  <a:txBody>
                    <a:bodyPr/>
                    <a:lstStyle/>
                    <a:p>
                      <a:pPr algn="ctr">
                        <a:lnSpc>
                          <a:spcPts val="4339"/>
                        </a:lnSpc>
                        <a:defRPr/>
                      </a:pPr>
                      <a:r>
                        <a:rPr lang="en-US" sz="3099" b="1">
                          <a:solidFill>
                            <a:srgbClr val="FFFFFF"/>
                          </a:solidFill>
                          <a:latin typeface="Garet Bold"/>
                          <a:ea typeface="Garet Bold"/>
                          <a:cs typeface="Garet Bold"/>
                          <a:sym typeface="Garet Bold"/>
                        </a:rPr>
                        <a:t>CNN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99A5FF"/>
                    </a:solidFill>
                  </a:tcPr>
                </a:tc>
                <a:extLst>
                  <a:ext uri="{0D108BD9-81ED-4DB2-BD59-A6C34878D82A}">
                    <a16:rowId xmlns:a16="http://schemas.microsoft.com/office/drawing/2014/main" val="10000"/>
                  </a:ext>
                </a:extLst>
              </a:tr>
              <a:tr h="1972193">
                <a:tc>
                  <a:txBody>
                    <a:bodyPr/>
                    <a:lstStyle/>
                    <a:p>
                      <a:pPr algn="ctr">
                        <a:lnSpc>
                          <a:spcPts val="4339"/>
                        </a:lnSpc>
                        <a:defRPr/>
                      </a:pPr>
                      <a:r>
                        <a:rPr lang="en-US" sz="3099" b="1">
                          <a:solidFill>
                            <a:srgbClr val="FFFFFF"/>
                          </a:solidFill>
                          <a:latin typeface="Garet Bold"/>
                          <a:ea typeface="Garet Bold"/>
                          <a:cs typeface="Garet Bold"/>
                          <a:sym typeface="Garet Bold"/>
                        </a:rPr>
                        <a:t>Nature des features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99A5FF"/>
                    </a:solidFill>
                  </a:tcPr>
                </a:tc>
                <a:tc>
                  <a:txBody>
                    <a:bodyPr/>
                    <a:lstStyle/>
                    <a:p>
                      <a:pPr algn="ctr">
                        <a:lnSpc>
                          <a:spcPts val="4339"/>
                        </a:lnSpc>
                        <a:defRPr/>
                      </a:pPr>
                      <a:r>
                        <a:rPr lang="en-US" sz="3099" b="1">
                          <a:solidFill>
                            <a:srgbClr val="000000"/>
                          </a:solidFill>
                          <a:latin typeface="Inter Bold"/>
                          <a:ea typeface="Inter Bold"/>
                          <a:cs typeface="Inter Bold"/>
                          <a:sym typeface="Inter Bold"/>
                        </a:rPr>
                        <a:t>Capte des motifs locaux (n-grams, patterns)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339"/>
                        </a:lnSpc>
                        <a:defRPr/>
                      </a:pPr>
                      <a:r>
                        <a:rPr lang="en-US" sz="3099" b="1">
                          <a:solidFill>
                            <a:srgbClr val="000000"/>
                          </a:solidFill>
                          <a:latin typeface="Inter Bold"/>
                          <a:ea typeface="Inter Bold"/>
                          <a:cs typeface="Inter Bold"/>
                          <a:sym typeface="Inter Bold"/>
                        </a:rPr>
                        <a:t>Comprend le contexte  (attention)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691695">
                <a:tc>
                  <a:txBody>
                    <a:bodyPr/>
                    <a:lstStyle/>
                    <a:p>
                      <a:pPr algn="ctr">
                        <a:lnSpc>
                          <a:spcPts val="4339"/>
                        </a:lnSpc>
                        <a:defRPr/>
                      </a:pPr>
                      <a:r>
                        <a:rPr lang="en-US" sz="3099" b="1">
                          <a:solidFill>
                            <a:srgbClr val="FFFFFF"/>
                          </a:solidFill>
                          <a:latin typeface="Garet Bold"/>
                          <a:ea typeface="Garet Bold"/>
                          <a:cs typeface="Garet Bold"/>
                          <a:sym typeface="Garet Bold"/>
                        </a:rPr>
                        <a:t>Généralisation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99A5FF"/>
                    </a:solidFill>
                  </a:tcPr>
                </a:tc>
                <a:tc>
                  <a:txBody>
                    <a:bodyPr/>
                    <a:lstStyle/>
                    <a:p>
                      <a:pPr algn="ctr">
                        <a:lnSpc>
                          <a:spcPts val="4339"/>
                        </a:lnSpc>
                        <a:defRPr/>
                      </a:pPr>
                      <a:r>
                        <a:rPr lang="en-US" sz="3099" b="1">
                          <a:solidFill>
                            <a:srgbClr val="000000"/>
                          </a:solidFill>
                          <a:latin typeface="Inter Bold"/>
                          <a:ea typeface="Inter Bold"/>
                          <a:cs typeface="Inter Bold"/>
                          <a:sym typeface="Inter Bold"/>
                        </a:rPr>
                        <a:t>Peut sur-apprendre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339"/>
                        </a:lnSpc>
                        <a:defRPr/>
                      </a:pPr>
                      <a:r>
                        <a:rPr lang="en-US" sz="3099" b="1">
                          <a:solidFill>
                            <a:srgbClr val="000000"/>
                          </a:solidFill>
                          <a:latin typeface="Inter Bold"/>
                          <a:ea typeface="Inter Bold"/>
                          <a:cs typeface="Inter Bold"/>
                          <a:sym typeface="Inter Bold"/>
                        </a:rPr>
                        <a:t>Généralise mieux (knowledge pré-entraîné)</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549944" y="1028700"/>
            <a:ext cx="3188111" cy="5335751"/>
          </a:xfrm>
          <a:custGeom>
            <a:avLst/>
            <a:gdLst/>
            <a:ahLst/>
            <a:cxnLst/>
            <a:rect l="l" t="t" r="r" b="b"/>
            <a:pathLst>
              <a:path w="3188111" h="5335751">
                <a:moveTo>
                  <a:pt x="0" y="0"/>
                </a:moveTo>
                <a:lnTo>
                  <a:pt x="3188112" y="0"/>
                </a:lnTo>
                <a:lnTo>
                  <a:pt x="3188112" y="5335751"/>
                </a:lnTo>
                <a:lnTo>
                  <a:pt x="0" y="5335751"/>
                </a:lnTo>
                <a:lnTo>
                  <a:pt x="0" y="0"/>
                </a:lnTo>
                <a:close/>
              </a:path>
            </a:pathLst>
          </a:custGeom>
          <a:blipFill>
            <a:blip r:embed="rId2"/>
            <a:stretch>
              <a:fillRect/>
            </a:stretch>
          </a:blipFill>
        </p:spPr>
        <p:txBody>
          <a:bodyPr/>
          <a:lstStyle/>
          <a:p>
            <a:endParaRPr lang="fr-FR"/>
          </a:p>
        </p:txBody>
      </p:sp>
      <p:sp>
        <p:nvSpPr>
          <p:cNvPr id="3" name="TextBox 3"/>
          <p:cNvSpPr txBox="1"/>
          <p:nvPr/>
        </p:nvSpPr>
        <p:spPr>
          <a:xfrm>
            <a:off x="7007574" y="6460626"/>
            <a:ext cx="4272851" cy="887062"/>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We apologise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99A5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00610" y="230809"/>
            <a:ext cx="3549544" cy="3549544"/>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gradFill rotWithShape="1">
              <a:gsLst>
                <a:gs pos="0">
                  <a:srgbClr val="1119C2">
                    <a:alpha val="100000"/>
                  </a:srgbClr>
                </a:gs>
                <a:gs pos="100000">
                  <a:srgbClr val="2932FF">
                    <a:alpha val="100000"/>
                  </a:srgbClr>
                </a:gs>
              </a:gsLst>
              <a:lin ang="0"/>
            </a:gradFill>
          </p:spPr>
          <p:txBody>
            <a:bodyPr/>
            <a:lstStyle/>
            <a:p>
              <a:endParaRPr lang="fr-FR"/>
            </a:p>
          </p:txBody>
        </p:sp>
      </p:grpSp>
      <p:grpSp>
        <p:nvGrpSpPr>
          <p:cNvPr id="4" name="Group 4"/>
          <p:cNvGrpSpPr>
            <a:grpSpLocks noChangeAspect="1"/>
          </p:cNvGrpSpPr>
          <p:nvPr/>
        </p:nvGrpSpPr>
        <p:grpSpPr>
          <a:xfrm>
            <a:off x="-2100610" y="9258300"/>
            <a:ext cx="3549544" cy="3549544"/>
            <a:chOff x="0" y="0"/>
            <a:chExt cx="1708150" cy="1708150"/>
          </a:xfrm>
        </p:grpSpPr>
        <p:sp>
          <p:nvSpPr>
            <p:cNvPr id="5" name="Freeform 5"/>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txBody>
            <a:bodyPr/>
            <a:lstStyle/>
            <a:p>
              <a:endParaRPr lang="fr-FR"/>
            </a:p>
          </p:txBody>
        </p:sp>
      </p:grpSp>
      <p:grpSp>
        <p:nvGrpSpPr>
          <p:cNvPr id="6" name="Group 6"/>
          <p:cNvGrpSpPr>
            <a:grpSpLocks noChangeAspect="1"/>
          </p:cNvGrpSpPr>
          <p:nvPr/>
        </p:nvGrpSpPr>
        <p:grpSpPr>
          <a:xfrm>
            <a:off x="14268953" y="-2153588"/>
            <a:ext cx="3549544" cy="3549544"/>
            <a:chOff x="0" y="0"/>
            <a:chExt cx="1708150" cy="1708150"/>
          </a:xfrm>
        </p:grpSpPr>
        <p:sp>
          <p:nvSpPr>
            <p:cNvPr id="7" name="Freeform 7"/>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txBody>
            <a:bodyPr/>
            <a:lstStyle/>
            <a:p>
              <a:endParaRPr lang="fr-FR"/>
            </a:p>
          </p:txBody>
        </p:sp>
      </p:grpSp>
      <p:sp>
        <p:nvSpPr>
          <p:cNvPr id="8" name="Freeform 8"/>
          <p:cNvSpPr/>
          <p:nvPr/>
        </p:nvSpPr>
        <p:spPr>
          <a:xfrm>
            <a:off x="14012510" y="5143500"/>
            <a:ext cx="4062430" cy="4114800"/>
          </a:xfrm>
          <a:custGeom>
            <a:avLst/>
            <a:gdLst/>
            <a:ahLst/>
            <a:cxnLst/>
            <a:rect l="l" t="t" r="r" b="b"/>
            <a:pathLst>
              <a:path w="4062430" h="4114800">
                <a:moveTo>
                  <a:pt x="0" y="0"/>
                </a:moveTo>
                <a:lnTo>
                  <a:pt x="4062430" y="0"/>
                </a:lnTo>
                <a:lnTo>
                  <a:pt x="406243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9" name="TextBox 9"/>
          <p:cNvSpPr txBox="1"/>
          <p:nvPr/>
        </p:nvSpPr>
        <p:spPr>
          <a:xfrm>
            <a:off x="1994407" y="4042239"/>
            <a:ext cx="14299185" cy="1520387"/>
          </a:xfrm>
          <a:prstGeom prst="rect">
            <a:avLst/>
          </a:prstGeom>
        </p:spPr>
        <p:txBody>
          <a:bodyPr lIns="0" tIns="0" rIns="0" bIns="0" rtlCol="0" anchor="t">
            <a:spAutoFit/>
          </a:bodyPr>
          <a:lstStyle/>
          <a:p>
            <a:pPr algn="ctr">
              <a:lnSpc>
                <a:spcPts val="11734"/>
              </a:lnSpc>
            </a:pPr>
            <a:r>
              <a:rPr lang="en-US" sz="10572" b="1">
                <a:solidFill>
                  <a:srgbClr val="FFFFFF"/>
                </a:solidFill>
                <a:latin typeface="Montserrat Ultra-Bold"/>
                <a:ea typeface="Montserrat Ultra-Bold"/>
                <a:cs typeface="Montserrat Ultra-Bold"/>
                <a:sym typeface="Montserrat Ultra-Bold"/>
              </a:rPr>
              <a:t>Démonstration</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55841" y="7250107"/>
            <a:ext cx="5421286" cy="2799389"/>
            <a:chOff x="0" y="0"/>
            <a:chExt cx="1427828" cy="737288"/>
          </a:xfrm>
        </p:grpSpPr>
        <p:sp>
          <p:nvSpPr>
            <p:cNvPr id="3" name="Freeform 3"/>
            <p:cNvSpPr/>
            <p:nvPr/>
          </p:nvSpPr>
          <p:spPr>
            <a:xfrm>
              <a:off x="0" y="0"/>
              <a:ext cx="1427828" cy="737288"/>
            </a:xfrm>
            <a:custGeom>
              <a:avLst/>
              <a:gdLst/>
              <a:ahLst/>
              <a:cxnLst/>
              <a:rect l="l" t="t" r="r" b="b"/>
              <a:pathLst>
                <a:path w="1427828" h="737288">
                  <a:moveTo>
                    <a:pt x="72831" y="0"/>
                  </a:moveTo>
                  <a:lnTo>
                    <a:pt x="1354997" y="0"/>
                  </a:lnTo>
                  <a:cubicBezTo>
                    <a:pt x="1374313" y="0"/>
                    <a:pt x="1392838" y="7673"/>
                    <a:pt x="1406497" y="21332"/>
                  </a:cubicBezTo>
                  <a:cubicBezTo>
                    <a:pt x="1420155" y="34990"/>
                    <a:pt x="1427828" y="53515"/>
                    <a:pt x="1427828" y="72831"/>
                  </a:cubicBezTo>
                  <a:lnTo>
                    <a:pt x="1427828" y="664457"/>
                  </a:lnTo>
                  <a:cubicBezTo>
                    <a:pt x="1427828" y="704680"/>
                    <a:pt x="1395221" y="737288"/>
                    <a:pt x="1354997" y="737288"/>
                  </a:cubicBezTo>
                  <a:lnTo>
                    <a:pt x="72831" y="737288"/>
                  </a:lnTo>
                  <a:cubicBezTo>
                    <a:pt x="32608" y="737288"/>
                    <a:pt x="0" y="704680"/>
                    <a:pt x="0" y="664457"/>
                  </a:cubicBezTo>
                  <a:lnTo>
                    <a:pt x="0" y="72831"/>
                  </a:lnTo>
                  <a:cubicBezTo>
                    <a:pt x="0" y="32608"/>
                    <a:pt x="32608" y="0"/>
                    <a:pt x="72831" y="0"/>
                  </a:cubicBezTo>
                  <a:close/>
                </a:path>
              </a:pathLst>
            </a:custGeom>
            <a:solidFill>
              <a:srgbClr val="9BA7FD"/>
            </a:solidFill>
          </p:spPr>
          <p:txBody>
            <a:bodyPr/>
            <a:lstStyle/>
            <a:p>
              <a:endParaRPr lang="fr-FR"/>
            </a:p>
          </p:txBody>
        </p:sp>
        <p:sp>
          <p:nvSpPr>
            <p:cNvPr id="4" name="TextBox 4"/>
            <p:cNvSpPr txBox="1"/>
            <p:nvPr/>
          </p:nvSpPr>
          <p:spPr>
            <a:xfrm>
              <a:off x="0" y="-38100"/>
              <a:ext cx="1427828" cy="77538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19853" y="2255460"/>
            <a:ext cx="5089482" cy="7629072"/>
            <a:chOff x="0" y="0"/>
            <a:chExt cx="1340440" cy="2009303"/>
          </a:xfrm>
        </p:grpSpPr>
        <p:sp>
          <p:nvSpPr>
            <p:cNvPr id="6" name="Freeform 6"/>
            <p:cNvSpPr/>
            <p:nvPr/>
          </p:nvSpPr>
          <p:spPr>
            <a:xfrm>
              <a:off x="0" y="0"/>
              <a:ext cx="1340440" cy="2009303"/>
            </a:xfrm>
            <a:custGeom>
              <a:avLst/>
              <a:gdLst/>
              <a:ahLst/>
              <a:cxnLst/>
              <a:rect l="l" t="t" r="r" b="b"/>
              <a:pathLst>
                <a:path w="1340440" h="2009303">
                  <a:moveTo>
                    <a:pt x="77579" y="0"/>
                  </a:moveTo>
                  <a:lnTo>
                    <a:pt x="1262861" y="0"/>
                  </a:lnTo>
                  <a:cubicBezTo>
                    <a:pt x="1305707" y="0"/>
                    <a:pt x="1340440" y="34733"/>
                    <a:pt x="1340440" y="77579"/>
                  </a:cubicBezTo>
                  <a:lnTo>
                    <a:pt x="1340440" y="1931724"/>
                  </a:lnTo>
                  <a:cubicBezTo>
                    <a:pt x="1340440" y="1952299"/>
                    <a:pt x="1332266" y="1972032"/>
                    <a:pt x="1317717" y="1986580"/>
                  </a:cubicBezTo>
                  <a:cubicBezTo>
                    <a:pt x="1303169" y="2001129"/>
                    <a:pt x="1283436" y="2009303"/>
                    <a:pt x="1262861" y="2009303"/>
                  </a:cubicBezTo>
                  <a:lnTo>
                    <a:pt x="77579" y="2009303"/>
                  </a:lnTo>
                  <a:cubicBezTo>
                    <a:pt x="57004" y="2009303"/>
                    <a:pt x="37271" y="2001129"/>
                    <a:pt x="22722" y="1986580"/>
                  </a:cubicBezTo>
                  <a:cubicBezTo>
                    <a:pt x="8173" y="1972032"/>
                    <a:pt x="0" y="1952299"/>
                    <a:pt x="0" y="1931724"/>
                  </a:cubicBezTo>
                  <a:lnTo>
                    <a:pt x="0" y="77579"/>
                  </a:lnTo>
                  <a:cubicBezTo>
                    <a:pt x="0" y="57004"/>
                    <a:pt x="8173" y="37271"/>
                    <a:pt x="22722" y="22722"/>
                  </a:cubicBezTo>
                  <a:cubicBezTo>
                    <a:pt x="37271" y="8173"/>
                    <a:pt x="57004" y="0"/>
                    <a:pt x="77579" y="0"/>
                  </a:cubicBezTo>
                  <a:close/>
                </a:path>
              </a:pathLst>
            </a:custGeom>
            <a:solidFill>
              <a:srgbClr val="F0F1EF"/>
            </a:solidFill>
          </p:spPr>
          <p:txBody>
            <a:bodyPr/>
            <a:lstStyle/>
            <a:p>
              <a:endParaRPr lang="fr-FR"/>
            </a:p>
          </p:txBody>
        </p:sp>
        <p:sp>
          <p:nvSpPr>
            <p:cNvPr id="7" name="TextBox 7"/>
            <p:cNvSpPr txBox="1"/>
            <p:nvPr/>
          </p:nvSpPr>
          <p:spPr>
            <a:xfrm>
              <a:off x="0" y="-38100"/>
              <a:ext cx="1340440" cy="204740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737991" y="1543194"/>
            <a:ext cx="1424532" cy="1424532"/>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BA7FD"/>
            </a:solidFill>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6434302" y="7250107"/>
            <a:ext cx="5421286" cy="2799389"/>
            <a:chOff x="0" y="0"/>
            <a:chExt cx="1427828" cy="737288"/>
          </a:xfrm>
        </p:grpSpPr>
        <p:sp>
          <p:nvSpPr>
            <p:cNvPr id="12" name="Freeform 12"/>
            <p:cNvSpPr/>
            <p:nvPr/>
          </p:nvSpPr>
          <p:spPr>
            <a:xfrm>
              <a:off x="0" y="0"/>
              <a:ext cx="1427828" cy="737288"/>
            </a:xfrm>
            <a:custGeom>
              <a:avLst/>
              <a:gdLst/>
              <a:ahLst/>
              <a:cxnLst/>
              <a:rect l="l" t="t" r="r" b="b"/>
              <a:pathLst>
                <a:path w="1427828" h="737288">
                  <a:moveTo>
                    <a:pt x="72831" y="0"/>
                  </a:moveTo>
                  <a:lnTo>
                    <a:pt x="1354997" y="0"/>
                  </a:lnTo>
                  <a:cubicBezTo>
                    <a:pt x="1374313" y="0"/>
                    <a:pt x="1392838" y="7673"/>
                    <a:pt x="1406497" y="21332"/>
                  </a:cubicBezTo>
                  <a:cubicBezTo>
                    <a:pt x="1420155" y="34990"/>
                    <a:pt x="1427828" y="53515"/>
                    <a:pt x="1427828" y="72831"/>
                  </a:cubicBezTo>
                  <a:lnTo>
                    <a:pt x="1427828" y="664457"/>
                  </a:lnTo>
                  <a:cubicBezTo>
                    <a:pt x="1427828" y="704680"/>
                    <a:pt x="1395221" y="737288"/>
                    <a:pt x="1354997" y="737288"/>
                  </a:cubicBezTo>
                  <a:lnTo>
                    <a:pt x="72831" y="737288"/>
                  </a:lnTo>
                  <a:cubicBezTo>
                    <a:pt x="32608" y="737288"/>
                    <a:pt x="0" y="704680"/>
                    <a:pt x="0" y="664457"/>
                  </a:cubicBezTo>
                  <a:lnTo>
                    <a:pt x="0" y="72831"/>
                  </a:lnTo>
                  <a:cubicBezTo>
                    <a:pt x="0" y="32608"/>
                    <a:pt x="32608" y="0"/>
                    <a:pt x="72831" y="0"/>
                  </a:cubicBezTo>
                  <a:close/>
                </a:path>
              </a:pathLst>
            </a:custGeom>
            <a:solidFill>
              <a:srgbClr val="9BA7FD"/>
            </a:solidFill>
          </p:spPr>
          <p:txBody>
            <a:bodyPr/>
            <a:lstStyle/>
            <a:p>
              <a:endParaRPr lang="fr-FR"/>
            </a:p>
          </p:txBody>
        </p:sp>
        <p:sp>
          <p:nvSpPr>
            <p:cNvPr id="13" name="TextBox 13"/>
            <p:cNvSpPr txBox="1"/>
            <p:nvPr/>
          </p:nvSpPr>
          <p:spPr>
            <a:xfrm>
              <a:off x="0" y="-38100"/>
              <a:ext cx="1427828" cy="775388"/>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6600203" y="2255460"/>
            <a:ext cx="5089482" cy="7629072"/>
            <a:chOff x="0" y="0"/>
            <a:chExt cx="1340440" cy="2009303"/>
          </a:xfrm>
        </p:grpSpPr>
        <p:sp>
          <p:nvSpPr>
            <p:cNvPr id="15" name="Freeform 15"/>
            <p:cNvSpPr/>
            <p:nvPr/>
          </p:nvSpPr>
          <p:spPr>
            <a:xfrm>
              <a:off x="0" y="0"/>
              <a:ext cx="1340440" cy="2009303"/>
            </a:xfrm>
            <a:custGeom>
              <a:avLst/>
              <a:gdLst/>
              <a:ahLst/>
              <a:cxnLst/>
              <a:rect l="l" t="t" r="r" b="b"/>
              <a:pathLst>
                <a:path w="1340440" h="2009303">
                  <a:moveTo>
                    <a:pt x="77579" y="0"/>
                  </a:moveTo>
                  <a:lnTo>
                    <a:pt x="1262861" y="0"/>
                  </a:lnTo>
                  <a:cubicBezTo>
                    <a:pt x="1305707" y="0"/>
                    <a:pt x="1340440" y="34733"/>
                    <a:pt x="1340440" y="77579"/>
                  </a:cubicBezTo>
                  <a:lnTo>
                    <a:pt x="1340440" y="1931724"/>
                  </a:lnTo>
                  <a:cubicBezTo>
                    <a:pt x="1340440" y="1952299"/>
                    <a:pt x="1332266" y="1972032"/>
                    <a:pt x="1317717" y="1986580"/>
                  </a:cubicBezTo>
                  <a:cubicBezTo>
                    <a:pt x="1303169" y="2001129"/>
                    <a:pt x="1283436" y="2009303"/>
                    <a:pt x="1262861" y="2009303"/>
                  </a:cubicBezTo>
                  <a:lnTo>
                    <a:pt x="77579" y="2009303"/>
                  </a:lnTo>
                  <a:cubicBezTo>
                    <a:pt x="57004" y="2009303"/>
                    <a:pt x="37271" y="2001129"/>
                    <a:pt x="22722" y="1986580"/>
                  </a:cubicBezTo>
                  <a:cubicBezTo>
                    <a:pt x="8173" y="1972032"/>
                    <a:pt x="0" y="1952299"/>
                    <a:pt x="0" y="1931724"/>
                  </a:cubicBezTo>
                  <a:lnTo>
                    <a:pt x="0" y="77579"/>
                  </a:lnTo>
                  <a:cubicBezTo>
                    <a:pt x="0" y="57004"/>
                    <a:pt x="8173" y="37271"/>
                    <a:pt x="22722" y="22722"/>
                  </a:cubicBezTo>
                  <a:cubicBezTo>
                    <a:pt x="37271" y="8173"/>
                    <a:pt x="57004" y="0"/>
                    <a:pt x="77579" y="0"/>
                  </a:cubicBezTo>
                  <a:close/>
                </a:path>
              </a:pathLst>
            </a:custGeom>
            <a:solidFill>
              <a:srgbClr val="F0F1EF"/>
            </a:solidFill>
          </p:spPr>
          <p:txBody>
            <a:bodyPr/>
            <a:lstStyle/>
            <a:p>
              <a:endParaRPr lang="fr-FR"/>
            </a:p>
          </p:txBody>
        </p:sp>
        <p:sp>
          <p:nvSpPr>
            <p:cNvPr id="16" name="TextBox 16"/>
            <p:cNvSpPr txBox="1"/>
            <p:nvPr/>
          </p:nvSpPr>
          <p:spPr>
            <a:xfrm>
              <a:off x="0" y="-38100"/>
              <a:ext cx="1340440" cy="2047403"/>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8422354" y="1543194"/>
            <a:ext cx="1424532" cy="1424532"/>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BA7FD"/>
            </a:solidFill>
          </p:spPr>
          <p:txBody>
            <a:bodyPr/>
            <a:lstStyle/>
            <a:p>
              <a:endParaRPr lang="fr-FR"/>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2112763" y="7250107"/>
            <a:ext cx="5421286" cy="2799389"/>
            <a:chOff x="0" y="0"/>
            <a:chExt cx="1427828" cy="737288"/>
          </a:xfrm>
        </p:grpSpPr>
        <p:sp>
          <p:nvSpPr>
            <p:cNvPr id="21" name="Freeform 21"/>
            <p:cNvSpPr/>
            <p:nvPr/>
          </p:nvSpPr>
          <p:spPr>
            <a:xfrm>
              <a:off x="0" y="0"/>
              <a:ext cx="1427828" cy="737288"/>
            </a:xfrm>
            <a:custGeom>
              <a:avLst/>
              <a:gdLst/>
              <a:ahLst/>
              <a:cxnLst/>
              <a:rect l="l" t="t" r="r" b="b"/>
              <a:pathLst>
                <a:path w="1427828" h="737288">
                  <a:moveTo>
                    <a:pt x="72831" y="0"/>
                  </a:moveTo>
                  <a:lnTo>
                    <a:pt x="1354997" y="0"/>
                  </a:lnTo>
                  <a:cubicBezTo>
                    <a:pt x="1374313" y="0"/>
                    <a:pt x="1392838" y="7673"/>
                    <a:pt x="1406497" y="21332"/>
                  </a:cubicBezTo>
                  <a:cubicBezTo>
                    <a:pt x="1420155" y="34990"/>
                    <a:pt x="1427828" y="53515"/>
                    <a:pt x="1427828" y="72831"/>
                  </a:cubicBezTo>
                  <a:lnTo>
                    <a:pt x="1427828" y="664457"/>
                  </a:lnTo>
                  <a:cubicBezTo>
                    <a:pt x="1427828" y="704680"/>
                    <a:pt x="1395221" y="737288"/>
                    <a:pt x="1354997" y="737288"/>
                  </a:cubicBezTo>
                  <a:lnTo>
                    <a:pt x="72831" y="737288"/>
                  </a:lnTo>
                  <a:cubicBezTo>
                    <a:pt x="32608" y="737288"/>
                    <a:pt x="0" y="704680"/>
                    <a:pt x="0" y="664457"/>
                  </a:cubicBezTo>
                  <a:lnTo>
                    <a:pt x="0" y="72831"/>
                  </a:lnTo>
                  <a:cubicBezTo>
                    <a:pt x="0" y="32608"/>
                    <a:pt x="32608" y="0"/>
                    <a:pt x="72831" y="0"/>
                  </a:cubicBezTo>
                  <a:close/>
                </a:path>
              </a:pathLst>
            </a:custGeom>
            <a:solidFill>
              <a:srgbClr val="9BA7FD"/>
            </a:solidFill>
          </p:spPr>
          <p:txBody>
            <a:bodyPr/>
            <a:lstStyle/>
            <a:p>
              <a:endParaRPr lang="fr-FR"/>
            </a:p>
          </p:txBody>
        </p:sp>
        <p:sp>
          <p:nvSpPr>
            <p:cNvPr id="22" name="TextBox 22"/>
            <p:cNvSpPr txBox="1"/>
            <p:nvPr/>
          </p:nvSpPr>
          <p:spPr>
            <a:xfrm>
              <a:off x="0" y="-38100"/>
              <a:ext cx="1427828" cy="775388"/>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2278664" y="2255460"/>
            <a:ext cx="5089482" cy="7629072"/>
            <a:chOff x="0" y="0"/>
            <a:chExt cx="1340440" cy="2009303"/>
          </a:xfrm>
        </p:grpSpPr>
        <p:sp>
          <p:nvSpPr>
            <p:cNvPr id="24" name="Freeform 24"/>
            <p:cNvSpPr/>
            <p:nvPr/>
          </p:nvSpPr>
          <p:spPr>
            <a:xfrm>
              <a:off x="0" y="0"/>
              <a:ext cx="1340440" cy="2009303"/>
            </a:xfrm>
            <a:custGeom>
              <a:avLst/>
              <a:gdLst/>
              <a:ahLst/>
              <a:cxnLst/>
              <a:rect l="l" t="t" r="r" b="b"/>
              <a:pathLst>
                <a:path w="1340440" h="2009303">
                  <a:moveTo>
                    <a:pt x="77579" y="0"/>
                  </a:moveTo>
                  <a:lnTo>
                    <a:pt x="1262861" y="0"/>
                  </a:lnTo>
                  <a:cubicBezTo>
                    <a:pt x="1305707" y="0"/>
                    <a:pt x="1340440" y="34733"/>
                    <a:pt x="1340440" y="77579"/>
                  </a:cubicBezTo>
                  <a:lnTo>
                    <a:pt x="1340440" y="1931724"/>
                  </a:lnTo>
                  <a:cubicBezTo>
                    <a:pt x="1340440" y="1952299"/>
                    <a:pt x="1332266" y="1972032"/>
                    <a:pt x="1317717" y="1986580"/>
                  </a:cubicBezTo>
                  <a:cubicBezTo>
                    <a:pt x="1303169" y="2001129"/>
                    <a:pt x="1283436" y="2009303"/>
                    <a:pt x="1262861" y="2009303"/>
                  </a:cubicBezTo>
                  <a:lnTo>
                    <a:pt x="77579" y="2009303"/>
                  </a:lnTo>
                  <a:cubicBezTo>
                    <a:pt x="57004" y="2009303"/>
                    <a:pt x="37271" y="2001129"/>
                    <a:pt x="22722" y="1986580"/>
                  </a:cubicBezTo>
                  <a:cubicBezTo>
                    <a:pt x="8173" y="1972032"/>
                    <a:pt x="0" y="1952299"/>
                    <a:pt x="0" y="1931724"/>
                  </a:cubicBezTo>
                  <a:lnTo>
                    <a:pt x="0" y="77579"/>
                  </a:lnTo>
                  <a:cubicBezTo>
                    <a:pt x="0" y="57004"/>
                    <a:pt x="8173" y="37271"/>
                    <a:pt x="22722" y="22722"/>
                  </a:cubicBezTo>
                  <a:cubicBezTo>
                    <a:pt x="37271" y="8173"/>
                    <a:pt x="57004" y="0"/>
                    <a:pt x="77579" y="0"/>
                  </a:cubicBezTo>
                  <a:close/>
                </a:path>
              </a:pathLst>
            </a:custGeom>
            <a:solidFill>
              <a:srgbClr val="F0F1EF"/>
            </a:solidFill>
          </p:spPr>
          <p:txBody>
            <a:bodyPr/>
            <a:lstStyle/>
            <a:p>
              <a:endParaRPr lang="fr-FR"/>
            </a:p>
          </p:txBody>
        </p:sp>
        <p:sp>
          <p:nvSpPr>
            <p:cNvPr id="25" name="TextBox 25"/>
            <p:cNvSpPr txBox="1"/>
            <p:nvPr/>
          </p:nvSpPr>
          <p:spPr>
            <a:xfrm>
              <a:off x="0" y="-38100"/>
              <a:ext cx="1340440" cy="2047403"/>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4106718" y="1543194"/>
            <a:ext cx="1433375" cy="1433375"/>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BA7FD"/>
            </a:solidFill>
          </p:spPr>
          <p:txBody>
            <a:bodyPr/>
            <a:lstStyle/>
            <a:p>
              <a:endParaRPr lang="fr-FR"/>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0" y="0"/>
            <a:ext cx="18288000" cy="1543194"/>
            <a:chOff x="0" y="0"/>
            <a:chExt cx="4816593" cy="406438"/>
          </a:xfrm>
        </p:grpSpPr>
        <p:sp>
          <p:nvSpPr>
            <p:cNvPr id="30" name="Freeform 30"/>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31" name="TextBox 31"/>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sp>
        <p:nvSpPr>
          <p:cNvPr id="32" name="Freeform 32"/>
          <p:cNvSpPr/>
          <p:nvPr/>
        </p:nvSpPr>
        <p:spPr>
          <a:xfrm>
            <a:off x="2100194" y="4171028"/>
            <a:ext cx="2553601" cy="1034462"/>
          </a:xfrm>
          <a:custGeom>
            <a:avLst/>
            <a:gdLst/>
            <a:ahLst/>
            <a:cxnLst/>
            <a:rect l="l" t="t" r="r" b="b"/>
            <a:pathLst>
              <a:path w="2553601" h="1034462">
                <a:moveTo>
                  <a:pt x="0" y="0"/>
                </a:moveTo>
                <a:lnTo>
                  <a:pt x="2553600" y="0"/>
                </a:lnTo>
                <a:lnTo>
                  <a:pt x="2553600" y="1034461"/>
                </a:lnTo>
                <a:lnTo>
                  <a:pt x="0" y="1034461"/>
                </a:lnTo>
                <a:lnTo>
                  <a:pt x="0" y="0"/>
                </a:lnTo>
                <a:close/>
              </a:path>
            </a:pathLst>
          </a:custGeom>
          <a:blipFill>
            <a:blip r:embed="rId2"/>
            <a:stretch>
              <a:fillRect/>
            </a:stretch>
          </a:blipFill>
        </p:spPr>
        <p:txBody>
          <a:bodyPr/>
          <a:lstStyle/>
          <a:p>
            <a:endParaRPr lang="fr-FR"/>
          </a:p>
        </p:txBody>
      </p:sp>
      <p:sp>
        <p:nvSpPr>
          <p:cNvPr id="33" name="Freeform 33"/>
          <p:cNvSpPr/>
          <p:nvPr/>
        </p:nvSpPr>
        <p:spPr>
          <a:xfrm>
            <a:off x="2100194" y="5919549"/>
            <a:ext cx="2700126" cy="1215057"/>
          </a:xfrm>
          <a:custGeom>
            <a:avLst/>
            <a:gdLst/>
            <a:ahLst/>
            <a:cxnLst/>
            <a:rect l="l" t="t" r="r" b="b"/>
            <a:pathLst>
              <a:path w="2700126" h="1215057">
                <a:moveTo>
                  <a:pt x="0" y="0"/>
                </a:moveTo>
                <a:lnTo>
                  <a:pt x="2700126" y="0"/>
                </a:lnTo>
                <a:lnTo>
                  <a:pt x="2700126" y="1215056"/>
                </a:lnTo>
                <a:lnTo>
                  <a:pt x="0" y="1215056"/>
                </a:lnTo>
                <a:lnTo>
                  <a:pt x="0" y="0"/>
                </a:lnTo>
                <a:close/>
              </a:path>
            </a:pathLst>
          </a:custGeom>
          <a:blipFill>
            <a:blip r:embed="rId3"/>
            <a:stretch>
              <a:fillRect/>
            </a:stretch>
          </a:blipFill>
        </p:spPr>
        <p:txBody>
          <a:bodyPr/>
          <a:lstStyle/>
          <a:p>
            <a:endParaRPr lang="fr-FR"/>
          </a:p>
        </p:txBody>
      </p:sp>
      <p:sp>
        <p:nvSpPr>
          <p:cNvPr id="34" name="Freeform 34"/>
          <p:cNvSpPr/>
          <p:nvPr/>
        </p:nvSpPr>
        <p:spPr>
          <a:xfrm>
            <a:off x="2737991" y="7706105"/>
            <a:ext cx="1669091" cy="1815700"/>
          </a:xfrm>
          <a:custGeom>
            <a:avLst/>
            <a:gdLst/>
            <a:ahLst/>
            <a:cxnLst/>
            <a:rect l="l" t="t" r="r" b="b"/>
            <a:pathLst>
              <a:path w="1669091" h="1815700">
                <a:moveTo>
                  <a:pt x="0" y="0"/>
                </a:moveTo>
                <a:lnTo>
                  <a:pt x="1669090" y="0"/>
                </a:lnTo>
                <a:lnTo>
                  <a:pt x="1669090" y="1815700"/>
                </a:lnTo>
                <a:lnTo>
                  <a:pt x="0" y="1815700"/>
                </a:lnTo>
                <a:lnTo>
                  <a:pt x="0" y="0"/>
                </a:lnTo>
                <a:close/>
              </a:path>
            </a:pathLst>
          </a:custGeom>
          <a:blipFill>
            <a:blip r:embed="rId4"/>
            <a:stretch>
              <a:fillRect/>
            </a:stretch>
          </a:blipFill>
        </p:spPr>
        <p:txBody>
          <a:bodyPr/>
          <a:lstStyle/>
          <a:p>
            <a:endParaRPr lang="fr-FR"/>
          </a:p>
        </p:txBody>
      </p:sp>
      <p:sp>
        <p:nvSpPr>
          <p:cNvPr id="35" name="Freeform 35"/>
          <p:cNvSpPr/>
          <p:nvPr/>
        </p:nvSpPr>
        <p:spPr>
          <a:xfrm>
            <a:off x="12730287" y="5612916"/>
            <a:ext cx="3186199" cy="914161"/>
          </a:xfrm>
          <a:custGeom>
            <a:avLst/>
            <a:gdLst/>
            <a:ahLst/>
            <a:cxnLst/>
            <a:rect l="l" t="t" r="r" b="b"/>
            <a:pathLst>
              <a:path w="3186199" h="914161">
                <a:moveTo>
                  <a:pt x="0" y="0"/>
                </a:moveTo>
                <a:lnTo>
                  <a:pt x="3186199" y="0"/>
                </a:lnTo>
                <a:lnTo>
                  <a:pt x="3186199" y="914161"/>
                </a:lnTo>
                <a:lnTo>
                  <a:pt x="0" y="9141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36" name="Freeform 36"/>
          <p:cNvSpPr/>
          <p:nvPr/>
        </p:nvSpPr>
        <p:spPr>
          <a:xfrm>
            <a:off x="14522588" y="6755677"/>
            <a:ext cx="2636530" cy="1429810"/>
          </a:xfrm>
          <a:custGeom>
            <a:avLst/>
            <a:gdLst/>
            <a:ahLst/>
            <a:cxnLst/>
            <a:rect l="l" t="t" r="r" b="b"/>
            <a:pathLst>
              <a:path w="2636530" h="1429810">
                <a:moveTo>
                  <a:pt x="0" y="0"/>
                </a:moveTo>
                <a:lnTo>
                  <a:pt x="2636529" y="0"/>
                </a:lnTo>
                <a:lnTo>
                  <a:pt x="2636529" y="1429810"/>
                </a:lnTo>
                <a:lnTo>
                  <a:pt x="0" y="1429810"/>
                </a:lnTo>
                <a:lnTo>
                  <a:pt x="0" y="0"/>
                </a:lnTo>
                <a:close/>
              </a:path>
            </a:pathLst>
          </a:custGeom>
          <a:blipFill>
            <a:blip r:embed="rId7"/>
            <a:stretch>
              <a:fillRect/>
            </a:stretch>
          </a:blipFill>
        </p:spPr>
        <p:txBody>
          <a:bodyPr/>
          <a:lstStyle/>
          <a:p>
            <a:endParaRPr lang="fr-FR"/>
          </a:p>
        </p:txBody>
      </p:sp>
      <p:sp>
        <p:nvSpPr>
          <p:cNvPr id="37" name="Freeform 37"/>
          <p:cNvSpPr/>
          <p:nvPr/>
        </p:nvSpPr>
        <p:spPr>
          <a:xfrm>
            <a:off x="2912707" y="1724808"/>
            <a:ext cx="1075099" cy="1070147"/>
          </a:xfrm>
          <a:custGeom>
            <a:avLst/>
            <a:gdLst/>
            <a:ahLst/>
            <a:cxnLst/>
            <a:rect l="l" t="t" r="r" b="b"/>
            <a:pathLst>
              <a:path w="1075099" h="1070147">
                <a:moveTo>
                  <a:pt x="0" y="0"/>
                </a:moveTo>
                <a:lnTo>
                  <a:pt x="1075099" y="0"/>
                </a:lnTo>
                <a:lnTo>
                  <a:pt x="1075099" y="1070147"/>
                </a:lnTo>
                <a:lnTo>
                  <a:pt x="0" y="107014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fr-FR"/>
          </a:p>
        </p:txBody>
      </p:sp>
      <p:sp>
        <p:nvSpPr>
          <p:cNvPr id="38" name="Freeform 38"/>
          <p:cNvSpPr/>
          <p:nvPr/>
        </p:nvSpPr>
        <p:spPr>
          <a:xfrm>
            <a:off x="8702717" y="1817654"/>
            <a:ext cx="884454" cy="884454"/>
          </a:xfrm>
          <a:custGeom>
            <a:avLst/>
            <a:gdLst/>
            <a:ahLst/>
            <a:cxnLst/>
            <a:rect l="l" t="t" r="r" b="b"/>
            <a:pathLst>
              <a:path w="884454" h="884454">
                <a:moveTo>
                  <a:pt x="0" y="0"/>
                </a:moveTo>
                <a:lnTo>
                  <a:pt x="884455" y="0"/>
                </a:lnTo>
                <a:lnTo>
                  <a:pt x="884455" y="884455"/>
                </a:lnTo>
                <a:lnTo>
                  <a:pt x="0" y="88445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fr-FR"/>
          </a:p>
        </p:txBody>
      </p:sp>
      <p:sp>
        <p:nvSpPr>
          <p:cNvPr id="39" name="Freeform 39"/>
          <p:cNvSpPr/>
          <p:nvPr/>
        </p:nvSpPr>
        <p:spPr>
          <a:xfrm>
            <a:off x="14323386" y="1846761"/>
            <a:ext cx="1008003" cy="817399"/>
          </a:xfrm>
          <a:custGeom>
            <a:avLst/>
            <a:gdLst/>
            <a:ahLst/>
            <a:cxnLst/>
            <a:rect l="l" t="t" r="r" b="b"/>
            <a:pathLst>
              <a:path w="1008003" h="817399">
                <a:moveTo>
                  <a:pt x="0" y="0"/>
                </a:moveTo>
                <a:lnTo>
                  <a:pt x="1008003" y="0"/>
                </a:lnTo>
                <a:lnTo>
                  <a:pt x="1008003" y="817398"/>
                </a:lnTo>
                <a:lnTo>
                  <a:pt x="0" y="81739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fr-FR"/>
          </a:p>
        </p:txBody>
      </p:sp>
      <p:sp>
        <p:nvSpPr>
          <p:cNvPr id="40" name="Freeform 40"/>
          <p:cNvSpPr/>
          <p:nvPr/>
        </p:nvSpPr>
        <p:spPr>
          <a:xfrm>
            <a:off x="7078404" y="3771293"/>
            <a:ext cx="2912575" cy="1631042"/>
          </a:xfrm>
          <a:custGeom>
            <a:avLst/>
            <a:gdLst/>
            <a:ahLst/>
            <a:cxnLst/>
            <a:rect l="l" t="t" r="r" b="b"/>
            <a:pathLst>
              <a:path w="2912575" h="1631042">
                <a:moveTo>
                  <a:pt x="0" y="0"/>
                </a:moveTo>
                <a:lnTo>
                  <a:pt x="2912575" y="0"/>
                </a:lnTo>
                <a:lnTo>
                  <a:pt x="2912575" y="1631042"/>
                </a:lnTo>
                <a:lnTo>
                  <a:pt x="0" y="1631042"/>
                </a:lnTo>
                <a:lnTo>
                  <a:pt x="0" y="0"/>
                </a:lnTo>
                <a:close/>
              </a:path>
            </a:pathLst>
          </a:custGeom>
          <a:blipFill>
            <a:blip r:embed="rId14"/>
            <a:stretch>
              <a:fillRect/>
            </a:stretch>
          </a:blipFill>
        </p:spPr>
        <p:txBody>
          <a:bodyPr/>
          <a:lstStyle/>
          <a:p>
            <a:endParaRPr lang="fr-FR"/>
          </a:p>
        </p:txBody>
      </p:sp>
      <p:sp>
        <p:nvSpPr>
          <p:cNvPr id="41" name="Freeform 41"/>
          <p:cNvSpPr/>
          <p:nvPr/>
        </p:nvSpPr>
        <p:spPr>
          <a:xfrm>
            <a:off x="8702717" y="5959547"/>
            <a:ext cx="2803579" cy="1401790"/>
          </a:xfrm>
          <a:custGeom>
            <a:avLst/>
            <a:gdLst/>
            <a:ahLst/>
            <a:cxnLst/>
            <a:rect l="l" t="t" r="r" b="b"/>
            <a:pathLst>
              <a:path w="2803579" h="1401790">
                <a:moveTo>
                  <a:pt x="0" y="0"/>
                </a:moveTo>
                <a:lnTo>
                  <a:pt x="2803580" y="0"/>
                </a:lnTo>
                <a:lnTo>
                  <a:pt x="2803580" y="1401790"/>
                </a:lnTo>
                <a:lnTo>
                  <a:pt x="0" y="1401790"/>
                </a:lnTo>
                <a:lnTo>
                  <a:pt x="0" y="0"/>
                </a:lnTo>
                <a:close/>
              </a:path>
            </a:pathLst>
          </a:custGeom>
          <a:blipFill>
            <a:blip r:embed="rId15"/>
            <a:stretch>
              <a:fillRect/>
            </a:stretch>
          </a:blipFill>
        </p:spPr>
        <p:txBody>
          <a:bodyPr/>
          <a:lstStyle/>
          <a:p>
            <a:endParaRPr lang="fr-FR"/>
          </a:p>
        </p:txBody>
      </p:sp>
      <p:sp>
        <p:nvSpPr>
          <p:cNvPr id="42" name="Freeform 42"/>
          <p:cNvSpPr/>
          <p:nvPr/>
        </p:nvSpPr>
        <p:spPr>
          <a:xfrm>
            <a:off x="7078404" y="7918550"/>
            <a:ext cx="4005138" cy="1065587"/>
          </a:xfrm>
          <a:custGeom>
            <a:avLst/>
            <a:gdLst/>
            <a:ahLst/>
            <a:cxnLst/>
            <a:rect l="l" t="t" r="r" b="b"/>
            <a:pathLst>
              <a:path w="4005138" h="1065587">
                <a:moveTo>
                  <a:pt x="0" y="0"/>
                </a:moveTo>
                <a:lnTo>
                  <a:pt x="4005138" y="0"/>
                </a:lnTo>
                <a:lnTo>
                  <a:pt x="4005138" y="1065587"/>
                </a:lnTo>
                <a:lnTo>
                  <a:pt x="0" y="1065587"/>
                </a:lnTo>
                <a:lnTo>
                  <a:pt x="0" y="0"/>
                </a:lnTo>
                <a:close/>
              </a:path>
            </a:pathLst>
          </a:custGeom>
          <a:blipFill>
            <a:blip r:embed="rId16"/>
            <a:stretch>
              <a:fillRect/>
            </a:stretch>
          </a:blipFill>
        </p:spPr>
        <p:txBody>
          <a:bodyPr/>
          <a:lstStyle/>
          <a:p>
            <a:endParaRPr lang="fr-FR"/>
          </a:p>
        </p:txBody>
      </p:sp>
      <p:sp>
        <p:nvSpPr>
          <p:cNvPr id="43" name="Freeform 43"/>
          <p:cNvSpPr/>
          <p:nvPr/>
        </p:nvSpPr>
        <p:spPr>
          <a:xfrm>
            <a:off x="12446138" y="8060259"/>
            <a:ext cx="2603656" cy="1847756"/>
          </a:xfrm>
          <a:custGeom>
            <a:avLst/>
            <a:gdLst/>
            <a:ahLst/>
            <a:cxnLst/>
            <a:rect l="l" t="t" r="r" b="b"/>
            <a:pathLst>
              <a:path w="2603656" h="1847756">
                <a:moveTo>
                  <a:pt x="0" y="0"/>
                </a:moveTo>
                <a:lnTo>
                  <a:pt x="2603655" y="0"/>
                </a:lnTo>
                <a:lnTo>
                  <a:pt x="2603655" y="1847756"/>
                </a:lnTo>
                <a:lnTo>
                  <a:pt x="0" y="1847756"/>
                </a:lnTo>
                <a:lnTo>
                  <a:pt x="0" y="0"/>
                </a:lnTo>
                <a:close/>
              </a:path>
            </a:pathLst>
          </a:custGeom>
          <a:blipFill>
            <a:blip r:embed="rId17"/>
            <a:stretch>
              <a:fillRect l="-14275" t="-33186" r="-9302" b="-40946"/>
            </a:stretch>
          </a:blipFill>
        </p:spPr>
        <p:txBody>
          <a:bodyPr/>
          <a:lstStyle/>
          <a:p>
            <a:endParaRPr lang="fr-FR"/>
          </a:p>
        </p:txBody>
      </p:sp>
      <p:sp>
        <p:nvSpPr>
          <p:cNvPr id="44" name="TextBox 44"/>
          <p:cNvSpPr txBox="1"/>
          <p:nvPr/>
        </p:nvSpPr>
        <p:spPr>
          <a:xfrm>
            <a:off x="1410267" y="3034627"/>
            <a:ext cx="4112433" cy="422341"/>
          </a:xfrm>
          <a:prstGeom prst="rect">
            <a:avLst/>
          </a:prstGeom>
        </p:spPr>
        <p:txBody>
          <a:bodyPr lIns="0" tIns="0" rIns="0" bIns="0" rtlCol="0" anchor="t">
            <a:spAutoFit/>
          </a:bodyPr>
          <a:lstStyle/>
          <a:p>
            <a:pPr algn="ctr">
              <a:lnSpc>
                <a:spcPts val="3499"/>
              </a:lnSpc>
            </a:pPr>
            <a:r>
              <a:rPr lang="en-US" sz="2499" b="1">
                <a:solidFill>
                  <a:srgbClr val="000000"/>
                </a:solidFill>
                <a:latin typeface="Garet Bold"/>
                <a:ea typeface="Garet Bold"/>
                <a:cs typeface="Garet Bold"/>
                <a:sym typeface="Garet Bold"/>
              </a:rPr>
              <a:t>Data &amp; Preprocessing</a:t>
            </a:r>
          </a:p>
        </p:txBody>
      </p:sp>
      <p:sp>
        <p:nvSpPr>
          <p:cNvPr id="45" name="TextBox 45"/>
          <p:cNvSpPr txBox="1"/>
          <p:nvPr/>
        </p:nvSpPr>
        <p:spPr>
          <a:xfrm>
            <a:off x="7078404" y="3034627"/>
            <a:ext cx="4112433" cy="422341"/>
          </a:xfrm>
          <a:prstGeom prst="rect">
            <a:avLst/>
          </a:prstGeom>
        </p:spPr>
        <p:txBody>
          <a:bodyPr lIns="0" tIns="0" rIns="0" bIns="0" rtlCol="0" anchor="t">
            <a:spAutoFit/>
          </a:bodyPr>
          <a:lstStyle/>
          <a:p>
            <a:pPr algn="ctr">
              <a:lnSpc>
                <a:spcPts val="3499"/>
              </a:lnSpc>
            </a:pPr>
            <a:r>
              <a:rPr lang="en-US" sz="2499" b="1">
                <a:solidFill>
                  <a:srgbClr val="000000"/>
                </a:solidFill>
                <a:latin typeface="Garet Bold"/>
                <a:ea typeface="Garet Bold"/>
                <a:cs typeface="Garet Bold"/>
                <a:sym typeface="Garet Bold"/>
              </a:rPr>
              <a:t>Modèle &amp; Embeddings</a:t>
            </a:r>
          </a:p>
        </p:txBody>
      </p:sp>
      <p:sp>
        <p:nvSpPr>
          <p:cNvPr id="46" name="TextBox 46"/>
          <p:cNvSpPr txBox="1"/>
          <p:nvPr/>
        </p:nvSpPr>
        <p:spPr>
          <a:xfrm>
            <a:off x="12250137" y="3034627"/>
            <a:ext cx="5146537" cy="422341"/>
          </a:xfrm>
          <a:prstGeom prst="rect">
            <a:avLst/>
          </a:prstGeom>
        </p:spPr>
        <p:txBody>
          <a:bodyPr lIns="0" tIns="0" rIns="0" bIns="0" rtlCol="0" anchor="t">
            <a:spAutoFit/>
          </a:bodyPr>
          <a:lstStyle/>
          <a:p>
            <a:pPr algn="ctr">
              <a:lnSpc>
                <a:spcPts val="3499"/>
              </a:lnSpc>
            </a:pPr>
            <a:r>
              <a:rPr lang="en-US" sz="2499" b="1">
                <a:solidFill>
                  <a:srgbClr val="000000"/>
                </a:solidFill>
                <a:latin typeface="Garet Bold"/>
                <a:ea typeface="Garet Bold"/>
                <a:cs typeface="Garet Bold"/>
                <a:sym typeface="Garet Bold"/>
              </a:rPr>
              <a:t>Évaluation &amp; Visualisation</a:t>
            </a:r>
          </a:p>
        </p:txBody>
      </p:sp>
      <p:sp>
        <p:nvSpPr>
          <p:cNvPr id="47" name="TextBox 47"/>
          <p:cNvSpPr txBox="1"/>
          <p:nvPr/>
        </p:nvSpPr>
        <p:spPr>
          <a:xfrm>
            <a:off x="919853" y="296934"/>
            <a:ext cx="13616194" cy="854109"/>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OUTILS UTILISES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99A5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00610" y="230809"/>
            <a:ext cx="3549544" cy="3549544"/>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gradFill rotWithShape="1">
              <a:gsLst>
                <a:gs pos="0">
                  <a:srgbClr val="1119C2">
                    <a:alpha val="100000"/>
                  </a:srgbClr>
                </a:gs>
                <a:gs pos="100000">
                  <a:srgbClr val="2932FF">
                    <a:alpha val="100000"/>
                  </a:srgbClr>
                </a:gs>
              </a:gsLst>
              <a:lin ang="0"/>
            </a:gradFill>
          </p:spPr>
          <p:txBody>
            <a:bodyPr/>
            <a:lstStyle/>
            <a:p>
              <a:endParaRPr lang="fr-FR"/>
            </a:p>
          </p:txBody>
        </p:sp>
      </p:grpSp>
      <p:grpSp>
        <p:nvGrpSpPr>
          <p:cNvPr id="4" name="Group 4"/>
          <p:cNvGrpSpPr>
            <a:grpSpLocks noChangeAspect="1"/>
          </p:cNvGrpSpPr>
          <p:nvPr/>
        </p:nvGrpSpPr>
        <p:grpSpPr>
          <a:xfrm>
            <a:off x="7747893" y="9305382"/>
            <a:ext cx="3549544" cy="3549544"/>
            <a:chOff x="0" y="0"/>
            <a:chExt cx="1708150" cy="1708150"/>
          </a:xfrm>
        </p:grpSpPr>
        <p:sp>
          <p:nvSpPr>
            <p:cNvPr id="5" name="Freeform 5"/>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txBody>
            <a:bodyPr/>
            <a:lstStyle/>
            <a:p>
              <a:endParaRPr lang="fr-FR"/>
            </a:p>
          </p:txBody>
        </p:sp>
      </p:grpSp>
      <p:grpSp>
        <p:nvGrpSpPr>
          <p:cNvPr id="6" name="Group 6"/>
          <p:cNvGrpSpPr>
            <a:grpSpLocks noChangeAspect="1"/>
          </p:cNvGrpSpPr>
          <p:nvPr/>
        </p:nvGrpSpPr>
        <p:grpSpPr>
          <a:xfrm>
            <a:off x="14268953" y="-2153588"/>
            <a:ext cx="3549544" cy="3549544"/>
            <a:chOff x="0" y="0"/>
            <a:chExt cx="1708150" cy="1708150"/>
          </a:xfrm>
        </p:grpSpPr>
        <p:sp>
          <p:nvSpPr>
            <p:cNvPr id="7" name="Freeform 7"/>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txBody>
            <a:bodyPr/>
            <a:lstStyle/>
            <a:p>
              <a:endParaRPr lang="fr-FR"/>
            </a:p>
          </p:txBody>
        </p:sp>
      </p:grpSp>
      <p:grpSp>
        <p:nvGrpSpPr>
          <p:cNvPr id="8" name="Group 8"/>
          <p:cNvGrpSpPr/>
          <p:nvPr/>
        </p:nvGrpSpPr>
        <p:grpSpPr>
          <a:xfrm>
            <a:off x="16043725" y="8042725"/>
            <a:ext cx="1215575" cy="121557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gradFill rotWithShape="1">
              <a:gsLst>
                <a:gs pos="0">
                  <a:srgbClr val="1119C2">
                    <a:alpha val="100000"/>
                  </a:srgbClr>
                </a:gs>
                <a:gs pos="100000">
                  <a:srgbClr val="2932FF">
                    <a:alpha val="100000"/>
                  </a:srgbClr>
                </a:gs>
              </a:gsLst>
              <a:lin ang="0"/>
            </a:gradFill>
            <a:ln cap="sq">
              <a:noFill/>
              <a:prstDash val="solid"/>
              <a:miter/>
            </a:ln>
          </p:spPr>
          <p:txBody>
            <a:bodyPr/>
            <a:lstStyle/>
            <a:p>
              <a:endParaRPr lang="fr-FR"/>
            </a:p>
          </p:txBody>
        </p:sp>
        <p:sp>
          <p:nvSpPr>
            <p:cNvPr id="10" name="TextBox 10"/>
            <p:cNvSpPr txBox="1"/>
            <p:nvPr/>
          </p:nvSpPr>
          <p:spPr>
            <a:xfrm>
              <a:off x="127000" y="60325"/>
              <a:ext cx="558800" cy="625475"/>
            </a:xfrm>
            <a:prstGeom prst="rect">
              <a:avLst/>
            </a:prstGeom>
          </p:spPr>
          <p:txBody>
            <a:bodyPr lIns="50800" tIns="50800" rIns="50800" bIns="50800" rtlCol="0" anchor="ctr"/>
            <a:lstStyle/>
            <a:p>
              <a:pPr algn="ctr">
                <a:lnSpc>
                  <a:spcPts val="3600"/>
                </a:lnSpc>
              </a:pPr>
              <a:endParaRPr/>
            </a:p>
          </p:txBody>
        </p:sp>
      </p:grpSp>
      <p:sp>
        <p:nvSpPr>
          <p:cNvPr id="11" name="TextBox 11"/>
          <p:cNvSpPr txBox="1"/>
          <p:nvPr/>
        </p:nvSpPr>
        <p:spPr>
          <a:xfrm>
            <a:off x="1994407" y="4426169"/>
            <a:ext cx="14299185" cy="1520387"/>
          </a:xfrm>
          <a:prstGeom prst="rect">
            <a:avLst/>
          </a:prstGeom>
        </p:spPr>
        <p:txBody>
          <a:bodyPr lIns="0" tIns="0" rIns="0" bIns="0" rtlCol="0" anchor="t">
            <a:spAutoFit/>
          </a:bodyPr>
          <a:lstStyle/>
          <a:p>
            <a:pPr algn="ctr">
              <a:lnSpc>
                <a:spcPts val="11734"/>
              </a:lnSpc>
            </a:pPr>
            <a:r>
              <a:rPr lang="en-US" sz="10572" b="1">
                <a:solidFill>
                  <a:srgbClr val="FFFFFF"/>
                </a:solidFill>
                <a:latin typeface="Montserrat Ultra-Bold"/>
                <a:ea typeface="Montserrat Ultra-Bold"/>
                <a:cs typeface="Montserrat Ultra-Bold"/>
                <a:sym typeface="Montserrat Ultra-Bold"/>
              </a:rPr>
              <a:t>Conclusion</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99A5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00610" y="230809"/>
            <a:ext cx="3549544" cy="3549544"/>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gradFill rotWithShape="1">
              <a:gsLst>
                <a:gs pos="0">
                  <a:srgbClr val="1119C2">
                    <a:alpha val="100000"/>
                  </a:srgbClr>
                </a:gs>
                <a:gs pos="100000">
                  <a:srgbClr val="2932FF">
                    <a:alpha val="100000"/>
                  </a:srgbClr>
                </a:gs>
              </a:gsLst>
              <a:lin ang="0"/>
            </a:gradFill>
          </p:spPr>
          <p:txBody>
            <a:bodyPr/>
            <a:lstStyle/>
            <a:p>
              <a:endParaRPr lang="fr-FR"/>
            </a:p>
          </p:txBody>
        </p:sp>
      </p:grpSp>
      <p:grpSp>
        <p:nvGrpSpPr>
          <p:cNvPr id="4" name="Group 4"/>
          <p:cNvGrpSpPr>
            <a:grpSpLocks noChangeAspect="1"/>
          </p:cNvGrpSpPr>
          <p:nvPr/>
        </p:nvGrpSpPr>
        <p:grpSpPr>
          <a:xfrm>
            <a:off x="14268953" y="-2153588"/>
            <a:ext cx="3549544" cy="3549544"/>
            <a:chOff x="0" y="0"/>
            <a:chExt cx="1708150" cy="1708150"/>
          </a:xfrm>
        </p:grpSpPr>
        <p:sp>
          <p:nvSpPr>
            <p:cNvPr id="5" name="Freeform 5"/>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txBody>
            <a:bodyPr/>
            <a:lstStyle/>
            <a:p>
              <a:endParaRPr lang="fr-FR"/>
            </a:p>
          </p:txBody>
        </p:sp>
      </p:grpSp>
      <p:grpSp>
        <p:nvGrpSpPr>
          <p:cNvPr id="6" name="Group 6"/>
          <p:cNvGrpSpPr/>
          <p:nvPr/>
        </p:nvGrpSpPr>
        <p:grpSpPr>
          <a:xfrm>
            <a:off x="16043725" y="8042725"/>
            <a:ext cx="1215575" cy="121557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gradFill rotWithShape="1">
              <a:gsLst>
                <a:gs pos="0">
                  <a:srgbClr val="1119C2">
                    <a:alpha val="100000"/>
                  </a:srgbClr>
                </a:gs>
                <a:gs pos="100000">
                  <a:srgbClr val="2932FF">
                    <a:alpha val="100000"/>
                  </a:srgbClr>
                </a:gs>
              </a:gsLst>
              <a:lin ang="0"/>
            </a:gradFill>
            <a:ln cap="sq">
              <a:noFill/>
              <a:prstDash val="solid"/>
              <a:miter/>
            </a:ln>
          </p:spPr>
          <p:txBody>
            <a:bodyPr/>
            <a:lstStyle/>
            <a:p>
              <a:endParaRPr lang="fr-FR"/>
            </a:p>
          </p:txBody>
        </p:sp>
        <p:sp>
          <p:nvSpPr>
            <p:cNvPr id="8" name="TextBox 8"/>
            <p:cNvSpPr txBox="1"/>
            <p:nvPr/>
          </p:nvSpPr>
          <p:spPr>
            <a:xfrm>
              <a:off x="127000" y="60325"/>
              <a:ext cx="558800" cy="625475"/>
            </a:xfrm>
            <a:prstGeom prst="rect">
              <a:avLst/>
            </a:prstGeom>
          </p:spPr>
          <p:txBody>
            <a:bodyPr lIns="50800" tIns="50800" rIns="50800" bIns="50800" rtlCol="0" anchor="ctr"/>
            <a:lstStyle/>
            <a:p>
              <a:pPr algn="ctr">
                <a:lnSpc>
                  <a:spcPts val="3600"/>
                </a:lnSpc>
              </a:pPr>
              <a:endParaRPr/>
            </a:p>
          </p:txBody>
        </p:sp>
      </p:grpSp>
      <p:sp>
        <p:nvSpPr>
          <p:cNvPr id="9" name="Freeform 9"/>
          <p:cNvSpPr/>
          <p:nvPr/>
        </p:nvSpPr>
        <p:spPr>
          <a:xfrm>
            <a:off x="7605314" y="6562789"/>
            <a:ext cx="3077372" cy="2959873"/>
          </a:xfrm>
          <a:custGeom>
            <a:avLst/>
            <a:gdLst/>
            <a:ahLst/>
            <a:cxnLst/>
            <a:rect l="l" t="t" r="r" b="b"/>
            <a:pathLst>
              <a:path w="3077372" h="2959873">
                <a:moveTo>
                  <a:pt x="0" y="0"/>
                </a:moveTo>
                <a:lnTo>
                  <a:pt x="3077372" y="0"/>
                </a:lnTo>
                <a:lnTo>
                  <a:pt x="3077372" y="2959872"/>
                </a:lnTo>
                <a:lnTo>
                  <a:pt x="0" y="29598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10" name="TextBox 10"/>
          <p:cNvSpPr txBox="1"/>
          <p:nvPr/>
        </p:nvSpPr>
        <p:spPr>
          <a:xfrm>
            <a:off x="1994407" y="2606072"/>
            <a:ext cx="14299185" cy="3005660"/>
          </a:xfrm>
          <a:prstGeom prst="rect">
            <a:avLst/>
          </a:prstGeom>
        </p:spPr>
        <p:txBody>
          <a:bodyPr lIns="0" tIns="0" rIns="0" bIns="0" rtlCol="0" anchor="t">
            <a:spAutoFit/>
          </a:bodyPr>
          <a:lstStyle/>
          <a:p>
            <a:pPr algn="ctr">
              <a:lnSpc>
                <a:spcPts val="11734"/>
              </a:lnSpc>
            </a:pPr>
            <a:r>
              <a:rPr lang="en-US" sz="10572" b="1">
                <a:solidFill>
                  <a:srgbClr val="FFFFFF"/>
                </a:solidFill>
                <a:latin typeface="Montserrat Ultra-Bold"/>
                <a:ea typeface="Montserrat Ultra-Bold"/>
                <a:cs typeface="Montserrat Ultra-Bold"/>
                <a:sym typeface="Montserrat Ultra-Bold"/>
              </a:rPr>
              <a:t>MRCI DE VOTRE ATTENTION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4084669" y="7815813"/>
            <a:ext cx="915323" cy="80965"/>
            <a:chOff x="0" y="0"/>
            <a:chExt cx="241073" cy="21324"/>
          </a:xfrm>
        </p:grpSpPr>
        <p:sp>
          <p:nvSpPr>
            <p:cNvPr id="6" name="Freeform 6"/>
            <p:cNvSpPr/>
            <p:nvPr/>
          </p:nvSpPr>
          <p:spPr>
            <a:xfrm>
              <a:off x="0" y="0"/>
              <a:ext cx="241073" cy="21324"/>
            </a:xfrm>
            <a:custGeom>
              <a:avLst/>
              <a:gdLst/>
              <a:ahLst/>
              <a:cxnLst/>
              <a:rect l="l" t="t" r="r" b="b"/>
              <a:pathLst>
                <a:path w="241073" h="21324">
                  <a:moveTo>
                    <a:pt x="0" y="0"/>
                  </a:moveTo>
                  <a:lnTo>
                    <a:pt x="241073" y="0"/>
                  </a:lnTo>
                  <a:lnTo>
                    <a:pt x="241073" y="21324"/>
                  </a:lnTo>
                  <a:lnTo>
                    <a:pt x="0" y="21324"/>
                  </a:lnTo>
                  <a:close/>
                </a:path>
              </a:pathLst>
            </a:custGeom>
            <a:solidFill>
              <a:srgbClr val="002250"/>
            </a:solidFill>
          </p:spPr>
          <p:txBody>
            <a:bodyPr/>
            <a:lstStyle/>
            <a:p>
              <a:endParaRPr lang="fr-FR"/>
            </a:p>
          </p:txBody>
        </p:sp>
        <p:sp>
          <p:nvSpPr>
            <p:cNvPr id="7" name="TextBox 7"/>
            <p:cNvSpPr txBox="1"/>
            <p:nvPr/>
          </p:nvSpPr>
          <p:spPr>
            <a:xfrm>
              <a:off x="0" y="-38100"/>
              <a:ext cx="241073" cy="59424"/>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8373501" y="7815813"/>
            <a:ext cx="915323" cy="80965"/>
            <a:chOff x="0" y="0"/>
            <a:chExt cx="241073" cy="21324"/>
          </a:xfrm>
        </p:grpSpPr>
        <p:sp>
          <p:nvSpPr>
            <p:cNvPr id="9" name="Freeform 9"/>
            <p:cNvSpPr/>
            <p:nvPr/>
          </p:nvSpPr>
          <p:spPr>
            <a:xfrm>
              <a:off x="0" y="0"/>
              <a:ext cx="241073" cy="21324"/>
            </a:xfrm>
            <a:custGeom>
              <a:avLst/>
              <a:gdLst/>
              <a:ahLst/>
              <a:cxnLst/>
              <a:rect l="l" t="t" r="r" b="b"/>
              <a:pathLst>
                <a:path w="241073" h="21324">
                  <a:moveTo>
                    <a:pt x="0" y="0"/>
                  </a:moveTo>
                  <a:lnTo>
                    <a:pt x="241073" y="0"/>
                  </a:lnTo>
                  <a:lnTo>
                    <a:pt x="241073" y="21324"/>
                  </a:lnTo>
                  <a:lnTo>
                    <a:pt x="0" y="21324"/>
                  </a:lnTo>
                  <a:close/>
                </a:path>
              </a:pathLst>
            </a:custGeom>
            <a:solidFill>
              <a:srgbClr val="002250"/>
            </a:solidFill>
          </p:spPr>
          <p:txBody>
            <a:bodyPr/>
            <a:lstStyle/>
            <a:p>
              <a:endParaRPr lang="fr-FR"/>
            </a:p>
          </p:txBody>
        </p:sp>
        <p:sp>
          <p:nvSpPr>
            <p:cNvPr id="10" name="TextBox 10"/>
            <p:cNvSpPr txBox="1"/>
            <p:nvPr/>
          </p:nvSpPr>
          <p:spPr>
            <a:xfrm>
              <a:off x="0" y="-38100"/>
              <a:ext cx="241073" cy="59424"/>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2837102" y="7815813"/>
            <a:ext cx="915323" cy="80965"/>
            <a:chOff x="0" y="0"/>
            <a:chExt cx="241073" cy="21324"/>
          </a:xfrm>
        </p:grpSpPr>
        <p:sp>
          <p:nvSpPr>
            <p:cNvPr id="12" name="Freeform 12"/>
            <p:cNvSpPr/>
            <p:nvPr/>
          </p:nvSpPr>
          <p:spPr>
            <a:xfrm>
              <a:off x="0" y="0"/>
              <a:ext cx="241073" cy="21324"/>
            </a:xfrm>
            <a:custGeom>
              <a:avLst/>
              <a:gdLst/>
              <a:ahLst/>
              <a:cxnLst/>
              <a:rect l="l" t="t" r="r" b="b"/>
              <a:pathLst>
                <a:path w="241073" h="21324">
                  <a:moveTo>
                    <a:pt x="0" y="0"/>
                  </a:moveTo>
                  <a:lnTo>
                    <a:pt x="241073" y="0"/>
                  </a:lnTo>
                  <a:lnTo>
                    <a:pt x="241073" y="21324"/>
                  </a:lnTo>
                  <a:lnTo>
                    <a:pt x="0" y="21324"/>
                  </a:lnTo>
                  <a:close/>
                </a:path>
              </a:pathLst>
            </a:custGeom>
            <a:solidFill>
              <a:srgbClr val="002250"/>
            </a:solidFill>
          </p:spPr>
          <p:txBody>
            <a:bodyPr/>
            <a:lstStyle/>
            <a:p>
              <a:endParaRPr lang="fr-FR"/>
            </a:p>
          </p:txBody>
        </p:sp>
        <p:sp>
          <p:nvSpPr>
            <p:cNvPr id="13" name="TextBox 13"/>
            <p:cNvSpPr txBox="1"/>
            <p:nvPr/>
          </p:nvSpPr>
          <p:spPr>
            <a:xfrm>
              <a:off x="0" y="-38100"/>
              <a:ext cx="241073" cy="59424"/>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3597822" y="4866100"/>
            <a:ext cx="1816500" cy="1816500"/>
          </a:xfrm>
          <a:custGeom>
            <a:avLst/>
            <a:gdLst/>
            <a:ahLst/>
            <a:cxnLst/>
            <a:rect l="l" t="t" r="r" b="b"/>
            <a:pathLst>
              <a:path w="1816500" h="1816500">
                <a:moveTo>
                  <a:pt x="0" y="0"/>
                </a:moveTo>
                <a:lnTo>
                  <a:pt x="1816500" y="0"/>
                </a:lnTo>
                <a:lnTo>
                  <a:pt x="1816500" y="1816500"/>
                </a:lnTo>
                <a:lnTo>
                  <a:pt x="0" y="18165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15" name="Freeform 15"/>
          <p:cNvSpPr/>
          <p:nvPr/>
        </p:nvSpPr>
        <p:spPr>
          <a:xfrm>
            <a:off x="7641428" y="4728461"/>
            <a:ext cx="2379469" cy="1954139"/>
          </a:xfrm>
          <a:custGeom>
            <a:avLst/>
            <a:gdLst/>
            <a:ahLst/>
            <a:cxnLst/>
            <a:rect l="l" t="t" r="r" b="b"/>
            <a:pathLst>
              <a:path w="2379469" h="1954139">
                <a:moveTo>
                  <a:pt x="0" y="0"/>
                </a:moveTo>
                <a:lnTo>
                  <a:pt x="2379469" y="0"/>
                </a:lnTo>
                <a:lnTo>
                  <a:pt x="2379469" y="1954139"/>
                </a:lnTo>
                <a:lnTo>
                  <a:pt x="0" y="1954139"/>
                </a:lnTo>
                <a:lnTo>
                  <a:pt x="0" y="0"/>
                </a:lnTo>
                <a:close/>
              </a:path>
            </a:pathLst>
          </a:custGeom>
          <a:blipFill>
            <a:blip r:embed="rId5"/>
            <a:stretch>
              <a:fillRect/>
            </a:stretch>
          </a:blipFill>
        </p:spPr>
        <p:txBody>
          <a:bodyPr/>
          <a:lstStyle/>
          <a:p>
            <a:endParaRPr lang="fr-FR"/>
          </a:p>
        </p:txBody>
      </p:sp>
      <p:sp>
        <p:nvSpPr>
          <p:cNvPr id="16" name="Freeform 16"/>
          <p:cNvSpPr/>
          <p:nvPr/>
        </p:nvSpPr>
        <p:spPr>
          <a:xfrm>
            <a:off x="12427746" y="4906583"/>
            <a:ext cx="1734034" cy="1636298"/>
          </a:xfrm>
          <a:custGeom>
            <a:avLst/>
            <a:gdLst/>
            <a:ahLst/>
            <a:cxnLst/>
            <a:rect l="l" t="t" r="r" b="b"/>
            <a:pathLst>
              <a:path w="1734034" h="1636298">
                <a:moveTo>
                  <a:pt x="0" y="0"/>
                </a:moveTo>
                <a:lnTo>
                  <a:pt x="1734034" y="0"/>
                </a:lnTo>
                <a:lnTo>
                  <a:pt x="1734034" y="1636297"/>
                </a:lnTo>
                <a:lnTo>
                  <a:pt x="0" y="16362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17" name="TextBox 17"/>
          <p:cNvSpPr txBox="1"/>
          <p:nvPr/>
        </p:nvSpPr>
        <p:spPr>
          <a:xfrm>
            <a:off x="919853" y="296934"/>
            <a:ext cx="13616194"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 INTRODUCTION ET PROBLÉMATIQUE</a:t>
            </a:r>
          </a:p>
        </p:txBody>
      </p:sp>
      <p:sp>
        <p:nvSpPr>
          <p:cNvPr id="18" name="TextBox 18"/>
          <p:cNvSpPr txBox="1"/>
          <p:nvPr/>
        </p:nvSpPr>
        <p:spPr>
          <a:xfrm>
            <a:off x="3271577" y="7020264"/>
            <a:ext cx="2541507" cy="595630"/>
          </a:xfrm>
          <a:prstGeom prst="rect">
            <a:avLst/>
          </a:prstGeom>
        </p:spPr>
        <p:txBody>
          <a:bodyPr lIns="0" tIns="0" rIns="0" bIns="0" rtlCol="0" anchor="t">
            <a:spAutoFit/>
          </a:bodyPr>
          <a:lstStyle/>
          <a:p>
            <a:pPr algn="ctr">
              <a:lnSpc>
                <a:spcPts val="2359"/>
              </a:lnSpc>
            </a:pPr>
            <a:r>
              <a:rPr lang="en-US" sz="1999" b="1" spc="-39">
                <a:solidFill>
                  <a:srgbClr val="002250"/>
                </a:solidFill>
                <a:latin typeface="League Spartan"/>
                <a:ea typeface="League Spartan"/>
                <a:cs typeface="League Spartan"/>
                <a:sym typeface="League Spartan"/>
              </a:rPr>
              <a:t>Volume massif de commentaires</a:t>
            </a:r>
          </a:p>
        </p:txBody>
      </p:sp>
      <p:sp>
        <p:nvSpPr>
          <p:cNvPr id="19" name="TextBox 19"/>
          <p:cNvSpPr txBox="1"/>
          <p:nvPr/>
        </p:nvSpPr>
        <p:spPr>
          <a:xfrm>
            <a:off x="7447542" y="7020132"/>
            <a:ext cx="2767241" cy="595762"/>
          </a:xfrm>
          <a:prstGeom prst="rect">
            <a:avLst/>
          </a:prstGeom>
        </p:spPr>
        <p:txBody>
          <a:bodyPr lIns="0" tIns="0" rIns="0" bIns="0" rtlCol="0" anchor="t">
            <a:spAutoFit/>
          </a:bodyPr>
          <a:lstStyle/>
          <a:p>
            <a:pPr marL="0" lvl="0" indent="0" algn="ctr">
              <a:lnSpc>
                <a:spcPts val="2359"/>
              </a:lnSpc>
            </a:pPr>
            <a:r>
              <a:rPr lang="en-US" sz="1999" b="1" spc="-39">
                <a:solidFill>
                  <a:srgbClr val="002250"/>
                </a:solidFill>
                <a:latin typeface="League Spartan"/>
                <a:ea typeface="League Spartan"/>
                <a:cs typeface="League Spartan"/>
                <a:sym typeface="League Spartan"/>
              </a:rPr>
              <a:t>Impossibilité du tri manuel</a:t>
            </a:r>
          </a:p>
        </p:txBody>
      </p:sp>
      <p:sp>
        <p:nvSpPr>
          <p:cNvPr id="20" name="TextBox 20"/>
          <p:cNvSpPr txBox="1"/>
          <p:nvPr/>
        </p:nvSpPr>
        <p:spPr>
          <a:xfrm>
            <a:off x="12043583" y="7060747"/>
            <a:ext cx="2972840" cy="595630"/>
          </a:xfrm>
          <a:prstGeom prst="rect">
            <a:avLst/>
          </a:prstGeom>
        </p:spPr>
        <p:txBody>
          <a:bodyPr lIns="0" tIns="0" rIns="0" bIns="0" rtlCol="0" anchor="t">
            <a:spAutoFit/>
          </a:bodyPr>
          <a:lstStyle/>
          <a:p>
            <a:pPr marL="0" lvl="0" indent="0" algn="ctr">
              <a:lnSpc>
                <a:spcPts val="2359"/>
              </a:lnSpc>
            </a:pPr>
            <a:r>
              <a:rPr lang="en-US" sz="1999" b="1" spc="-39">
                <a:solidFill>
                  <a:srgbClr val="002250"/>
                </a:solidFill>
                <a:latin typeface="League Spartan"/>
                <a:ea typeface="League Spartan"/>
                <a:cs typeface="League Spartan"/>
                <a:sym typeface="League Spartan"/>
              </a:rPr>
              <a:t>Conséquences sur le bien-être et la sécurité </a:t>
            </a:r>
          </a:p>
        </p:txBody>
      </p:sp>
      <p:sp>
        <p:nvSpPr>
          <p:cNvPr id="21" name="TextBox 21"/>
          <p:cNvSpPr txBox="1"/>
          <p:nvPr/>
        </p:nvSpPr>
        <p:spPr>
          <a:xfrm>
            <a:off x="1028700" y="2651630"/>
            <a:ext cx="652490" cy="581406"/>
          </a:xfrm>
          <a:prstGeom prst="rect">
            <a:avLst/>
          </a:prstGeom>
        </p:spPr>
        <p:txBody>
          <a:bodyPr lIns="0" tIns="0" rIns="0" bIns="0" rtlCol="0" anchor="t">
            <a:spAutoFit/>
          </a:bodyPr>
          <a:lstStyle/>
          <a:p>
            <a:pPr marL="0" lvl="0" indent="0" algn="l">
              <a:lnSpc>
                <a:spcPts val="4601"/>
              </a:lnSpc>
            </a:pPr>
            <a:r>
              <a:rPr lang="en-US" sz="3899" spc="-77">
                <a:solidFill>
                  <a:srgbClr val="002250"/>
                </a:solidFill>
                <a:latin typeface="League Spartan"/>
                <a:ea typeface="League Spartan"/>
                <a:cs typeface="League Spartan"/>
                <a:sym typeface="League Spartan"/>
              </a:rPr>
              <a:t>2</a:t>
            </a:r>
          </a:p>
        </p:txBody>
      </p:sp>
      <p:sp>
        <p:nvSpPr>
          <p:cNvPr id="22" name="TextBox 22"/>
          <p:cNvSpPr txBox="1"/>
          <p:nvPr/>
        </p:nvSpPr>
        <p:spPr>
          <a:xfrm>
            <a:off x="1809019" y="2651563"/>
            <a:ext cx="11126346" cy="581472"/>
          </a:xfrm>
          <a:prstGeom prst="rect">
            <a:avLst/>
          </a:prstGeom>
        </p:spPr>
        <p:txBody>
          <a:bodyPr lIns="0" tIns="0" rIns="0" bIns="0" rtlCol="0" anchor="t">
            <a:spAutoFit/>
          </a:bodyPr>
          <a:lstStyle/>
          <a:p>
            <a:pPr marL="0" lvl="0" indent="0" algn="l">
              <a:lnSpc>
                <a:spcPts val="4601"/>
              </a:lnSpc>
            </a:pPr>
            <a:r>
              <a:rPr lang="en-US" sz="3899" b="1" spc="-77">
                <a:solidFill>
                  <a:srgbClr val="002250"/>
                </a:solidFill>
                <a:latin typeface="League Spartan"/>
                <a:ea typeface="League Spartan"/>
                <a:cs typeface="League Spartan"/>
                <a:sym typeface="League Spartan"/>
              </a:rPr>
              <a:t>Pourquoi ce problème mérite d’être traité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919853" y="296934"/>
            <a:ext cx="13616194"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 INTRODUCTION ET PROBLÉMATIQUE</a:t>
            </a:r>
          </a:p>
        </p:txBody>
      </p:sp>
      <p:sp>
        <p:nvSpPr>
          <p:cNvPr id="6" name="TextBox 6"/>
          <p:cNvSpPr txBox="1"/>
          <p:nvPr/>
        </p:nvSpPr>
        <p:spPr>
          <a:xfrm>
            <a:off x="1313309" y="2573322"/>
            <a:ext cx="652490" cy="581406"/>
          </a:xfrm>
          <a:prstGeom prst="rect">
            <a:avLst/>
          </a:prstGeom>
        </p:spPr>
        <p:txBody>
          <a:bodyPr lIns="0" tIns="0" rIns="0" bIns="0" rtlCol="0" anchor="t">
            <a:spAutoFit/>
          </a:bodyPr>
          <a:lstStyle/>
          <a:p>
            <a:pPr marL="0" lvl="0" indent="0" algn="l">
              <a:lnSpc>
                <a:spcPts val="4601"/>
              </a:lnSpc>
            </a:pPr>
            <a:r>
              <a:rPr lang="en-US" sz="3899" spc="-77">
                <a:solidFill>
                  <a:srgbClr val="002250"/>
                </a:solidFill>
                <a:latin typeface="League Spartan"/>
                <a:ea typeface="League Spartan"/>
                <a:cs typeface="League Spartan"/>
                <a:sym typeface="League Spartan"/>
              </a:rPr>
              <a:t>4</a:t>
            </a:r>
          </a:p>
        </p:txBody>
      </p:sp>
      <p:sp>
        <p:nvSpPr>
          <p:cNvPr id="7" name="TextBox 7"/>
          <p:cNvSpPr txBox="1"/>
          <p:nvPr/>
        </p:nvSpPr>
        <p:spPr>
          <a:xfrm>
            <a:off x="1965799" y="2573322"/>
            <a:ext cx="4322646" cy="581406"/>
          </a:xfrm>
          <a:prstGeom prst="rect">
            <a:avLst/>
          </a:prstGeom>
        </p:spPr>
        <p:txBody>
          <a:bodyPr lIns="0" tIns="0" rIns="0" bIns="0" rtlCol="0" anchor="t">
            <a:spAutoFit/>
          </a:bodyPr>
          <a:lstStyle/>
          <a:p>
            <a:pPr marL="0" lvl="0" indent="0" algn="l">
              <a:lnSpc>
                <a:spcPts val="4601"/>
              </a:lnSpc>
            </a:pPr>
            <a:r>
              <a:rPr lang="en-US" sz="3899" b="1" spc="-77">
                <a:solidFill>
                  <a:srgbClr val="002250"/>
                </a:solidFill>
                <a:latin typeface="League Spartan"/>
                <a:ea typeface="League Spartan"/>
                <a:cs typeface="League Spartan"/>
                <a:sym typeface="League Spartan"/>
              </a:rPr>
              <a:t>Problématique ?</a:t>
            </a:r>
          </a:p>
        </p:txBody>
      </p:sp>
      <p:grpSp>
        <p:nvGrpSpPr>
          <p:cNvPr id="8" name="Group 8"/>
          <p:cNvGrpSpPr/>
          <p:nvPr/>
        </p:nvGrpSpPr>
        <p:grpSpPr>
          <a:xfrm>
            <a:off x="-188217" y="9258300"/>
            <a:ext cx="18476217" cy="1028700"/>
            <a:chOff x="0" y="0"/>
            <a:chExt cx="4866164" cy="270933"/>
          </a:xfrm>
        </p:grpSpPr>
        <p:sp>
          <p:nvSpPr>
            <p:cNvPr id="9" name="Freeform 9"/>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solidFill>
              <a:srgbClr val="99A5FF"/>
            </a:solidFill>
            <a:ln cap="sq">
              <a:noFill/>
              <a:prstDash val="solid"/>
              <a:miter/>
            </a:ln>
          </p:spPr>
          <p:txBody>
            <a:bodyPr/>
            <a:lstStyle/>
            <a:p>
              <a:endParaRPr lang="fr-FR"/>
            </a:p>
          </p:txBody>
        </p:sp>
        <p:sp>
          <p:nvSpPr>
            <p:cNvPr id="10" name="TextBox 10"/>
            <p:cNvSpPr txBox="1"/>
            <p:nvPr/>
          </p:nvSpPr>
          <p:spPr>
            <a:xfrm>
              <a:off x="0" y="-38100"/>
              <a:ext cx="4866164" cy="30903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1" name="TextBox 11"/>
          <p:cNvSpPr txBox="1"/>
          <p:nvPr/>
        </p:nvSpPr>
        <p:spPr>
          <a:xfrm>
            <a:off x="567632" y="4399290"/>
            <a:ext cx="17152736" cy="3329061"/>
          </a:xfrm>
          <a:prstGeom prst="rect">
            <a:avLst/>
          </a:prstGeom>
        </p:spPr>
        <p:txBody>
          <a:bodyPr lIns="0" tIns="0" rIns="0" bIns="0" rtlCol="0" anchor="t">
            <a:spAutoFit/>
          </a:bodyPr>
          <a:lstStyle/>
          <a:p>
            <a:pPr algn="ctr">
              <a:lnSpc>
                <a:spcPts val="5284"/>
              </a:lnSpc>
              <a:spcBef>
                <a:spcPct val="0"/>
              </a:spcBef>
            </a:pPr>
            <a:r>
              <a:rPr lang="en-US" sz="4248">
                <a:solidFill>
                  <a:srgbClr val="000000"/>
                </a:solidFill>
                <a:latin typeface="Red Hat Display"/>
                <a:ea typeface="Red Hat Display"/>
                <a:cs typeface="Red Hat Display"/>
                <a:sym typeface="Red Hat Display"/>
              </a:rPr>
              <a:t>Comment construire un modèle NLP </a:t>
            </a:r>
          </a:p>
          <a:p>
            <a:pPr algn="ctr">
              <a:lnSpc>
                <a:spcPts val="5284"/>
              </a:lnSpc>
              <a:spcBef>
                <a:spcPct val="0"/>
              </a:spcBef>
            </a:pPr>
            <a:r>
              <a:rPr lang="en-US" sz="4248">
                <a:solidFill>
                  <a:srgbClr val="000000"/>
                </a:solidFill>
                <a:latin typeface="Red Hat Display"/>
                <a:ea typeface="Red Hat Display"/>
                <a:cs typeface="Red Hat Display"/>
                <a:sym typeface="Red Hat Display"/>
              </a:rPr>
              <a:t>capable de classifier automatiquement des commentaires selon leur niveau de toxicité</a:t>
            </a:r>
          </a:p>
          <a:p>
            <a:pPr algn="ctr">
              <a:lnSpc>
                <a:spcPts val="5284"/>
              </a:lnSpc>
              <a:spcBef>
                <a:spcPct val="0"/>
              </a:spcBef>
            </a:pPr>
            <a:r>
              <a:rPr lang="en-US" sz="4248">
                <a:solidFill>
                  <a:srgbClr val="000000"/>
                </a:solidFill>
                <a:latin typeface="Red Hat Display"/>
                <a:ea typeface="Red Hat Display"/>
                <a:cs typeface="Red Hat Display"/>
                <a:sym typeface="Red Hat Display"/>
              </a:rPr>
              <a:t>avec une bonne précision tout en restant scalable et applicable en production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9A5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00610" y="230809"/>
            <a:ext cx="3549544" cy="3549544"/>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gradFill rotWithShape="1">
              <a:gsLst>
                <a:gs pos="0">
                  <a:srgbClr val="1119C2">
                    <a:alpha val="100000"/>
                  </a:srgbClr>
                </a:gs>
                <a:gs pos="100000">
                  <a:srgbClr val="2932FF">
                    <a:alpha val="100000"/>
                  </a:srgbClr>
                </a:gs>
              </a:gsLst>
              <a:lin ang="0"/>
            </a:gradFill>
          </p:spPr>
          <p:txBody>
            <a:bodyPr/>
            <a:lstStyle/>
            <a:p>
              <a:endParaRPr lang="fr-FR"/>
            </a:p>
          </p:txBody>
        </p:sp>
      </p:grpSp>
      <p:grpSp>
        <p:nvGrpSpPr>
          <p:cNvPr id="4" name="Group 4"/>
          <p:cNvGrpSpPr>
            <a:grpSpLocks noChangeAspect="1"/>
          </p:cNvGrpSpPr>
          <p:nvPr/>
        </p:nvGrpSpPr>
        <p:grpSpPr>
          <a:xfrm>
            <a:off x="7747893" y="9305382"/>
            <a:ext cx="3549544" cy="3549544"/>
            <a:chOff x="0" y="0"/>
            <a:chExt cx="1708150" cy="1708150"/>
          </a:xfrm>
        </p:grpSpPr>
        <p:sp>
          <p:nvSpPr>
            <p:cNvPr id="5" name="Freeform 5"/>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txBody>
            <a:bodyPr/>
            <a:lstStyle/>
            <a:p>
              <a:endParaRPr lang="fr-FR"/>
            </a:p>
          </p:txBody>
        </p:sp>
      </p:grpSp>
      <p:grpSp>
        <p:nvGrpSpPr>
          <p:cNvPr id="6" name="Group 6"/>
          <p:cNvGrpSpPr>
            <a:grpSpLocks noChangeAspect="1"/>
          </p:cNvGrpSpPr>
          <p:nvPr/>
        </p:nvGrpSpPr>
        <p:grpSpPr>
          <a:xfrm>
            <a:off x="14268953" y="-2153588"/>
            <a:ext cx="3549544" cy="3549544"/>
            <a:chOff x="0" y="0"/>
            <a:chExt cx="1708150" cy="1708150"/>
          </a:xfrm>
        </p:grpSpPr>
        <p:sp>
          <p:nvSpPr>
            <p:cNvPr id="7" name="Freeform 7"/>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txBody>
            <a:bodyPr/>
            <a:lstStyle/>
            <a:p>
              <a:endParaRPr lang="fr-FR"/>
            </a:p>
          </p:txBody>
        </p:sp>
      </p:grpSp>
      <p:grpSp>
        <p:nvGrpSpPr>
          <p:cNvPr id="8" name="Group 8"/>
          <p:cNvGrpSpPr/>
          <p:nvPr/>
        </p:nvGrpSpPr>
        <p:grpSpPr>
          <a:xfrm>
            <a:off x="16043725" y="8042725"/>
            <a:ext cx="1215575" cy="121557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gradFill rotWithShape="1">
              <a:gsLst>
                <a:gs pos="0">
                  <a:srgbClr val="1119C2">
                    <a:alpha val="100000"/>
                  </a:srgbClr>
                </a:gs>
                <a:gs pos="100000">
                  <a:srgbClr val="2932FF">
                    <a:alpha val="100000"/>
                  </a:srgbClr>
                </a:gs>
              </a:gsLst>
              <a:lin ang="0"/>
            </a:gradFill>
            <a:ln cap="sq">
              <a:noFill/>
              <a:prstDash val="solid"/>
              <a:miter/>
            </a:ln>
          </p:spPr>
          <p:txBody>
            <a:bodyPr/>
            <a:lstStyle/>
            <a:p>
              <a:endParaRPr lang="fr-FR"/>
            </a:p>
          </p:txBody>
        </p:sp>
        <p:sp>
          <p:nvSpPr>
            <p:cNvPr id="10" name="TextBox 10"/>
            <p:cNvSpPr txBox="1"/>
            <p:nvPr/>
          </p:nvSpPr>
          <p:spPr>
            <a:xfrm>
              <a:off x="127000" y="60325"/>
              <a:ext cx="558800" cy="625475"/>
            </a:xfrm>
            <a:prstGeom prst="rect">
              <a:avLst/>
            </a:prstGeom>
          </p:spPr>
          <p:txBody>
            <a:bodyPr lIns="50800" tIns="50800" rIns="50800" bIns="50800" rtlCol="0" anchor="ctr"/>
            <a:lstStyle/>
            <a:p>
              <a:pPr algn="ctr">
                <a:lnSpc>
                  <a:spcPts val="3600"/>
                </a:lnSpc>
              </a:pPr>
              <a:endParaRPr/>
            </a:p>
          </p:txBody>
        </p:sp>
      </p:grpSp>
      <p:sp>
        <p:nvSpPr>
          <p:cNvPr id="11" name="TextBox 11"/>
          <p:cNvSpPr txBox="1"/>
          <p:nvPr/>
        </p:nvSpPr>
        <p:spPr>
          <a:xfrm>
            <a:off x="1994407" y="4426169"/>
            <a:ext cx="14299185" cy="1520387"/>
          </a:xfrm>
          <a:prstGeom prst="rect">
            <a:avLst/>
          </a:prstGeom>
        </p:spPr>
        <p:txBody>
          <a:bodyPr lIns="0" tIns="0" rIns="0" bIns="0" rtlCol="0" anchor="t">
            <a:spAutoFit/>
          </a:bodyPr>
          <a:lstStyle/>
          <a:p>
            <a:pPr algn="ctr">
              <a:lnSpc>
                <a:spcPts val="11734"/>
              </a:lnSpc>
            </a:pPr>
            <a:r>
              <a:rPr lang="en-US" sz="10572" b="1">
                <a:solidFill>
                  <a:srgbClr val="FFFFFF"/>
                </a:solidFill>
                <a:latin typeface="Montserrat Ultra-Bold"/>
                <a:ea typeface="Montserrat Ultra-Bold"/>
                <a:cs typeface="Montserrat Ultra-Bold"/>
                <a:sym typeface="Montserrat Ultra-Bold"/>
              </a:rPr>
              <a:t>Dataset et EDA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3502896" y="4076337"/>
            <a:ext cx="11301259" cy="4788908"/>
          </a:xfrm>
          <a:custGeom>
            <a:avLst/>
            <a:gdLst/>
            <a:ahLst/>
            <a:cxnLst/>
            <a:rect l="l" t="t" r="r" b="b"/>
            <a:pathLst>
              <a:path w="11301259" h="4788908">
                <a:moveTo>
                  <a:pt x="0" y="0"/>
                </a:moveTo>
                <a:lnTo>
                  <a:pt x="11301258" y="0"/>
                </a:lnTo>
                <a:lnTo>
                  <a:pt x="11301258" y="4788909"/>
                </a:lnTo>
                <a:lnTo>
                  <a:pt x="0" y="4788909"/>
                </a:lnTo>
                <a:lnTo>
                  <a:pt x="0" y="0"/>
                </a:lnTo>
                <a:close/>
              </a:path>
            </a:pathLst>
          </a:custGeom>
          <a:blipFill>
            <a:blip r:embed="rId3"/>
            <a:stretch>
              <a:fillRect/>
            </a:stretch>
          </a:blipFill>
        </p:spPr>
        <p:txBody>
          <a:bodyPr/>
          <a:lstStyle/>
          <a:p>
            <a:endParaRPr lang="fr-FR"/>
          </a:p>
        </p:txBody>
      </p:sp>
      <p:sp>
        <p:nvSpPr>
          <p:cNvPr id="6" name="TextBox 6"/>
          <p:cNvSpPr txBox="1"/>
          <p:nvPr/>
        </p:nvSpPr>
        <p:spPr>
          <a:xfrm>
            <a:off x="919853" y="296934"/>
            <a:ext cx="13616194" cy="854109"/>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INTRODUCTION DU DATASET</a:t>
            </a:r>
          </a:p>
        </p:txBody>
      </p:sp>
      <p:sp>
        <p:nvSpPr>
          <p:cNvPr id="7" name="TextBox 7"/>
          <p:cNvSpPr txBox="1"/>
          <p:nvPr/>
        </p:nvSpPr>
        <p:spPr>
          <a:xfrm>
            <a:off x="1028700" y="2684026"/>
            <a:ext cx="652490" cy="581406"/>
          </a:xfrm>
          <a:prstGeom prst="rect">
            <a:avLst/>
          </a:prstGeom>
        </p:spPr>
        <p:txBody>
          <a:bodyPr lIns="0" tIns="0" rIns="0" bIns="0" rtlCol="0" anchor="t">
            <a:spAutoFit/>
          </a:bodyPr>
          <a:lstStyle/>
          <a:p>
            <a:pPr marL="0" lvl="0" indent="0" algn="l">
              <a:lnSpc>
                <a:spcPts val="4601"/>
              </a:lnSpc>
            </a:pPr>
            <a:r>
              <a:rPr lang="en-US" sz="3899" spc="-77">
                <a:solidFill>
                  <a:srgbClr val="002250"/>
                </a:solidFill>
                <a:latin typeface="League Spartan"/>
                <a:ea typeface="League Spartan"/>
                <a:cs typeface="League Spartan"/>
                <a:sym typeface="League Spartan"/>
              </a:rPr>
              <a:t>1</a:t>
            </a:r>
          </a:p>
        </p:txBody>
      </p:sp>
      <p:sp>
        <p:nvSpPr>
          <p:cNvPr id="8" name="TextBox 8"/>
          <p:cNvSpPr txBox="1"/>
          <p:nvPr/>
        </p:nvSpPr>
        <p:spPr>
          <a:xfrm>
            <a:off x="1681190" y="2683960"/>
            <a:ext cx="6115025" cy="581472"/>
          </a:xfrm>
          <a:prstGeom prst="rect">
            <a:avLst/>
          </a:prstGeom>
        </p:spPr>
        <p:txBody>
          <a:bodyPr lIns="0" tIns="0" rIns="0" bIns="0" rtlCol="0" anchor="t">
            <a:spAutoFit/>
          </a:bodyPr>
          <a:lstStyle/>
          <a:p>
            <a:pPr marL="0" lvl="0" indent="0" algn="l">
              <a:lnSpc>
                <a:spcPts val="4601"/>
              </a:lnSpc>
            </a:pPr>
            <a:r>
              <a:rPr lang="en-US" sz="3899" b="1" spc="-77">
                <a:solidFill>
                  <a:srgbClr val="002250"/>
                </a:solidFill>
                <a:latin typeface="League Spartan"/>
                <a:ea typeface="League Spartan"/>
                <a:cs typeface="League Spartan"/>
                <a:sym typeface="League Spartan"/>
              </a:rPr>
              <a:t>Source des données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3169</Words>
  <Application>Microsoft Office PowerPoint</Application>
  <PresentationFormat>Personnalisé</PresentationFormat>
  <Paragraphs>507</Paragraphs>
  <Slides>58</Slides>
  <Notes>40</Notes>
  <HiddenSlides>0</HiddenSlides>
  <MMClips>0</MMClips>
  <ScaleCrop>false</ScaleCrop>
  <HeadingPairs>
    <vt:vector size="6" baseType="variant">
      <vt:variant>
        <vt:lpstr>Polices utilisées</vt:lpstr>
      </vt:variant>
      <vt:variant>
        <vt:i4>16</vt:i4>
      </vt:variant>
      <vt:variant>
        <vt:lpstr>Thème</vt:lpstr>
      </vt:variant>
      <vt:variant>
        <vt:i4>1</vt:i4>
      </vt:variant>
      <vt:variant>
        <vt:lpstr>Titres des diapositives</vt:lpstr>
      </vt:variant>
      <vt:variant>
        <vt:i4>58</vt:i4>
      </vt:variant>
    </vt:vector>
  </HeadingPairs>
  <TitlesOfParts>
    <vt:vector size="75" baseType="lpstr">
      <vt:lpstr>Arial</vt:lpstr>
      <vt:lpstr>Montserrat Bold</vt:lpstr>
      <vt:lpstr>Inter Bold</vt:lpstr>
      <vt:lpstr>Montserrat Ultra-Bold</vt:lpstr>
      <vt:lpstr>Poppins Bold</vt:lpstr>
      <vt:lpstr>Aileron Bold</vt:lpstr>
      <vt:lpstr>Poppins</vt:lpstr>
      <vt:lpstr>Montserrat</vt:lpstr>
      <vt:lpstr>Calibri</vt:lpstr>
      <vt:lpstr>Garet</vt:lpstr>
      <vt:lpstr>League Spartan</vt:lpstr>
      <vt:lpstr>Garet Bold</vt:lpstr>
      <vt:lpstr>Red Hat Display Bold</vt:lpstr>
      <vt:lpstr>Red Hat Display</vt:lpstr>
      <vt:lpstr>Canva Sans Bold</vt:lpstr>
      <vt:lpstr>Gotham Bold</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NLP_Toxic comment classification</dc:title>
  <dc:creator>DELL</dc:creator>
  <cp:lastModifiedBy>ANEJJAR NOUR-EDINE</cp:lastModifiedBy>
  <cp:revision>2</cp:revision>
  <dcterms:created xsi:type="dcterms:W3CDTF">2006-08-16T00:00:00Z</dcterms:created>
  <dcterms:modified xsi:type="dcterms:W3CDTF">2025-10-29T22:32:58Z</dcterms:modified>
  <dc:identifier>DAG1_V_q3iI</dc:identifier>
</cp:coreProperties>
</file>